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authors.xml" ContentType="application/vnd.ms-powerpoint.authors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469057" r:id="rId5"/>
    <p:sldId id="2147482368" r:id="rId6"/>
    <p:sldId id="2147469059" r:id="rId7"/>
    <p:sldId id="2147469067" r:id="rId8"/>
    <p:sldId id="2147482369" r:id="rId9"/>
    <p:sldId id="2147482370" r:id="rId10"/>
    <p:sldId id="2147482371" r:id="rId11"/>
    <p:sldId id="21474823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5700" userDrawn="1">
          <p15:clr>
            <a:srgbClr val="A4A3A4"/>
          </p15:clr>
        </p15:guide>
        <p15:guide id="8" pos="6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EBF00-EE2A-699B-AE1C-B6D6B42F9B0F}" name="Ninah Lloyd" initials="NL" userId="Ninah Lloyd" providerId="None"/>
  <p188:author id="{14F8CD3B-8F85-9FD7-4671-170B84D7F528}" name="Elaine Tucker" initials="ET" userId="S::elaine.tucker@heliosglobalgroup.com::13f030c2-6da1-4bda-83ad-fe9d3e8114db" providerId="AD"/>
  <p188:author id="{032E7244-2E8E-E8BA-5CF2-FB4F90FD86A9}" name="Beth Broughton" initials="BB" userId="Beth Broughton" providerId="None"/>
  <p188:author id="{AA2F2254-952E-BD80-59A6-4C5B39C69D18}" name="Stach-Klysh, Alexandra" initials="SA" userId="S::astachkl_amgen.com#ext#@azcollaboration.onmicrosoft.com::6347d076-27fb-4b5a-8b3c-dc545670d6e2" providerId="AD"/>
  <p188:author id="{B2ABCA65-BBD5-0230-015C-EBBD21F5C61E}" name="Bethany Broughton" initials="BB" userId="S::bethany.broughton@heliosmedcomms.com::c940cebe-c760-4a12-8cf8-27f7f57d0429" providerId="AD"/>
  <p188:author id="{94441E77-4D58-5641-CCFC-A5134C667192}" name="Jasmin Boyd" initials="JB" userId="S::jasmin.boyd@heliosmedcomms.com::e06334d6-8248-48d7-a577-bcb978da56eb" providerId="AD"/>
  <p188:author id="{997137A4-F3BA-D1F3-8AB7-788C19F4D47E}" name="Butylkova, Katia" initials="BK" userId="S::ybutylko_amgen.com#ext#@azcollaboration.onmicrosoft.com::928b97cf-daa7-43db-99fe-ab0f2651eb98" providerId="AD"/>
  <p188:author id="{B3F472B4-2A88-10EF-3F3B-6532E09A6ECA}" name="Helios Medical Communications" initials="HMC" userId="Helios Medical Communications" providerId="None"/>
  <p188:author id="{5F76A2C4-85E1-F716-862A-DD03CEE78D4F}" name="Simran Grewal" initials="SG" userId="Simran Grewal" providerId="None"/>
  <p188:author id="{5C6422E9-3901-F121-E940-18222ED5E4CA}" name="Sam Clark" initials="SC" userId="S::Sam.Clark@heliosmedcomms.com::a192b0f1-c447-4dab-9cde-37b5849841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E6F4"/>
    <a:srgbClr val="570995"/>
    <a:srgbClr val="28ABE1"/>
    <a:srgbClr val="590995"/>
    <a:srgbClr val="EFD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133" autoAdjust="0"/>
  </p:normalViewPr>
  <p:slideViewPr>
    <p:cSldViewPr snapToGrid="0">
      <p:cViewPr varScale="1">
        <p:scale>
          <a:sx n="107" d="100"/>
          <a:sy n="107" d="100"/>
        </p:scale>
        <p:origin x="636" y="96"/>
      </p:cViewPr>
      <p:guideLst>
        <p:guide orient="horz" pos="3634"/>
        <p:guide orient="horz" pos="890"/>
        <p:guide pos="302"/>
        <p:guide pos="7378"/>
        <p:guide orient="horz" pos="2160"/>
        <p:guide pos="5700"/>
        <p:guide pos="6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4" d="100"/>
          <a:sy n="114" d="100"/>
        </p:scale>
        <p:origin x="5178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Boyd" userId="e06334d6-8248-48d7-a577-bcb978da56eb" providerId="ADAL" clId="{A3129676-0728-4285-8A48-C03F3108D3F9}"/>
    <pc:docChg chg="undo custSel modSld modMainMaster">
      <pc:chgData name="Jasmin Boyd" userId="e06334d6-8248-48d7-a577-bcb978da56eb" providerId="ADAL" clId="{A3129676-0728-4285-8A48-C03F3108D3F9}" dt="2026-05-05T08:25:50.903" v="13" actId="20577"/>
      <pc:docMkLst>
        <pc:docMk/>
      </pc:docMkLst>
      <pc:sldChg chg="modSp mod">
        <pc:chgData name="Jasmin Boyd" userId="e06334d6-8248-48d7-a577-bcb978da56eb" providerId="ADAL" clId="{A3129676-0728-4285-8A48-C03F3108D3F9}" dt="2026-05-05T08:24:58.955" v="8" actId="20577"/>
        <pc:sldMkLst>
          <pc:docMk/>
          <pc:sldMk cId="3725467818" sldId="2147469067"/>
        </pc:sldMkLst>
        <pc:spChg chg="mod">
          <ac:chgData name="Jasmin Boyd" userId="e06334d6-8248-48d7-a577-bcb978da56eb" providerId="ADAL" clId="{A3129676-0728-4285-8A48-C03F3108D3F9}" dt="2026-05-05T08:24:58.955" v="8" actId="20577"/>
          <ac:spMkLst>
            <pc:docMk/>
            <pc:sldMk cId="3725467818" sldId="2147469067"/>
            <ac:spMk id="19" creationId="{DD34EB97-B057-B8D6-B708-A74076A92657}"/>
          </ac:spMkLst>
        </pc:spChg>
      </pc:sldChg>
      <pc:sldChg chg="modSp mod">
        <pc:chgData name="Jasmin Boyd" userId="e06334d6-8248-48d7-a577-bcb978da56eb" providerId="ADAL" clId="{A3129676-0728-4285-8A48-C03F3108D3F9}" dt="2026-05-05T08:25:11.436" v="9" actId="20577"/>
        <pc:sldMkLst>
          <pc:docMk/>
          <pc:sldMk cId="2922901121" sldId="2147482368"/>
        </pc:sldMkLst>
        <pc:spChg chg="mod">
          <ac:chgData name="Jasmin Boyd" userId="e06334d6-8248-48d7-a577-bcb978da56eb" providerId="ADAL" clId="{A3129676-0728-4285-8A48-C03F3108D3F9}" dt="2026-05-05T08:25:11.436" v="9" actId="20577"/>
          <ac:spMkLst>
            <pc:docMk/>
            <pc:sldMk cId="2922901121" sldId="2147482368"/>
            <ac:spMk id="25" creationId="{71809100-6C19-8223-F3F4-539003D156D4}"/>
          </ac:spMkLst>
        </pc:spChg>
      </pc:sldChg>
      <pc:sldMasterChg chg="modSldLayout">
        <pc:chgData name="Jasmin Boyd" userId="e06334d6-8248-48d7-a577-bcb978da56eb" providerId="ADAL" clId="{A3129676-0728-4285-8A48-C03F3108D3F9}" dt="2026-05-05T08:25:50.903" v="13" actId="20577"/>
        <pc:sldMasterMkLst>
          <pc:docMk/>
          <pc:sldMasterMk cId="1352623375" sldId="2147483660"/>
        </pc:sldMasterMkLst>
        <pc:sldLayoutChg chg="modSp mod">
          <pc:chgData name="Jasmin Boyd" userId="e06334d6-8248-48d7-a577-bcb978da56eb" providerId="ADAL" clId="{A3129676-0728-4285-8A48-C03F3108D3F9}" dt="2026-05-05T08:25:42.124" v="11" actId="20577"/>
          <pc:sldLayoutMkLst>
            <pc:docMk/>
            <pc:sldMasterMk cId="1352623375" sldId="2147483660"/>
            <pc:sldLayoutMk cId="1273390232" sldId="2147483661"/>
          </pc:sldLayoutMkLst>
          <pc:spChg chg="mod">
            <ac:chgData name="Jasmin Boyd" userId="e06334d6-8248-48d7-a577-bcb978da56eb" providerId="ADAL" clId="{A3129676-0728-4285-8A48-C03F3108D3F9}" dt="2026-05-05T08:25:42.124" v="11" actId="20577"/>
            <ac:spMkLst>
              <pc:docMk/>
              <pc:sldMasterMk cId="1352623375" sldId="2147483660"/>
              <pc:sldLayoutMk cId="1273390232" sldId="2147483661"/>
              <ac:spMk id="4" creationId="{487A1CF7-63E0-7D91-6A56-F2AB9EA6EF0E}"/>
            </ac:spMkLst>
          </pc:spChg>
        </pc:sldLayoutChg>
        <pc:sldLayoutChg chg="modSp mod">
          <pc:chgData name="Jasmin Boyd" userId="e06334d6-8248-48d7-a577-bcb978da56eb" providerId="ADAL" clId="{A3129676-0728-4285-8A48-C03F3108D3F9}" dt="2026-05-05T08:25:50.903" v="13" actId="20577"/>
          <pc:sldLayoutMkLst>
            <pc:docMk/>
            <pc:sldMasterMk cId="1352623375" sldId="2147483660"/>
            <pc:sldLayoutMk cId="3140567840" sldId="2147483665"/>
          </pc:sldLayoutMkLst>
          <pc:spChg chg="mod">
            <ac:chgData name="Jasmin Boyd" userId="e06334d6-8248-48d7-a577-bcb978da56eb" providerId="ADAL" clId="{A3129676-0728-4285-8A48-C03F3108D3F9}" dt="2026-05-05T08:25:50.903" v="13" actId="20577"/>
            <ac:spMkLst>
              <pc:docMk/>
              <pc:sldMasterMk cId="1352623375" sldId="2147483660"/>
              <pc:sldLayoutMk cId="3140567840" sldId="2147483665"/>
              <ac:spMk id="4" creationId="{E80BAEF5-3814-BC52-5D1D-6523FA1C4755}"/>
            </ac:spMkLst>
          </pc:spChg>
        </pc:sldLayoutChg>
      </pc:sldMasterChg>
    </pc:docChg>
  </pc:docChgLst>
  <pc:docChgLst>
    <pc:chgData name="Cassie Rist" userId="bed62aeb-b5cc-46be-9c21-60dcb6164af2" providerId="ADAL" clId="{8CED66D2-4707-4785-AAC3-FA1DB6F9EDCD}"/>
    <pc:docChg chg="undo custSel modSld">
      <pc:chgData name="Cassie Rist" userId="bed62aeb-b5cc-46be-9c21-60dcb6164af2" providerId="ADAL" clId="{8CED66D2-4707-4785-AAC3-FA1DB6F9EDCD}" dt="2026-04-27T14:08:52.978" v="117" actId="20577"/>
      <pc:docMkLst>
        <pc:docMk/>
      </pc:docMkLst>
      <pc:sldChg chg="modSp mod">
        <pc:chgData name="Cassie Rist" userId="bed62aeb-b5cc-46be-9c21-60dcb6164af2" providerId="ADAL" clId="{8CED66D2-4707-4785-AAC3-FA1DB6F9EDCD}" dt="2026-04-27T13:48:48.666" v="112" actId="947"/>
        <pc:sldMkLst>
          <pc:docMk/>
          <pc:sldMk cId="2922901121" sldId="2147482368"/>
        </pc:sldMkLst>
        <pc:spChg chg="mod">
          <ac:chgData name="Cassie Rist" userId="bed62aeb-b5cc-46be-9c21-60dcb6164af2" providerId="ADAL" clId="{8CED66D2-4707-4785-AAC3-FA1DB6F9EDCD}" dt="2026-04-27T13:48:48.666" v="112" actId="947"/>
          <ac:spMkLst>
            <pc:docMk/>
            <pc:sldMk cId="2922901121" sldId="2147482368"/>
            <ac:spMk id="16" creationId="{7A17F9CF-0956-51D9-2E36-1803751D05AA}"/>
          </ac:spMkLst>
        </pc:spChg>
        <pc:spChg chg="mod">
          <ac:chgData name="Cassie Rist" userId="bed62aeb-b5cc-46be-9c21-60dcb6164af2" providerId="ADAL" clId="{8CED66D2-4707-4785-AAC3-FA1DB6F9EDCD}" dt="2026-04-27T13:46:31.721" v="26" actId="20577"/>
          <ac:spMkLst>
            <pc:docMk/>
            <pc:sldMk cId="2922901121" sldId="2147482368"/>
            <ac:spMk id="40" creationId="{1071D66B-7EC3-E622-C106-8737C8916D19}"/>
          </ac:spMkLst>
        </pc:spChg>
      </pc:sldChg>
      <pc:sldChg chg="modSp mod">
        <pc:chgData name="Cassie Rist" userId="bed62aeb-b5cc-46be-9c21-60dcb6164af2" providerId="ADAL" clId="{8CED66D2-4707-4785-AAC3-FA1DB6F9EDCD}" dt="2026-04-27T13:59:18.139" v="114" actId="20577"/>
        <pc:sldMkLst>
          <pc:docMk/>
          <pc:sldMk cId="1172614753" sldId="2147482369"/>
        </pc:sldMkLst>
        <pc:spChg chg="mod">
          <ac:chgData name="Cassie Rist" userId="bed62aeb-b5cc-46be-9c21-60dcb6164af2" providerId="ADAL" clId="{8CED66D2-4707-4785-AAC3-FA1DB6F9EDCD}" dt="2026-04-27T13:59:16.212" v="113" actId="20577"/>
          <ac:spMkLst>
            <pc:docMk/>
            <pc:sldMk cId="1172614753" sldId="2147482369"/>
            <ac:spMk id="2" creationId="{4940399B-ED1D-89AE-F4BA-5AF7BA6DAB0F}"/>
          </ac:spMkLst>
        </pc:spChg>
        <pc:spChg chg="mod">
          <ac:chgData name="Cassie Rist" userId="bed62aeb-b5cc-46be-9c21-60dcb6164af2" providerId="ADAL" clId="{8CED66D2-4707-4785-AAC3-FA1DB6F9EDCD}" dt="2026-04-27T13:59:18.139" v="114" actId="20577"/>
          <ac:spMkLst>
            <pc:docMk/>
            <pc:sldMk cId="1172614753" sldId="2147482369"/>
            <ac:spMk id="8" creationId="{9655631E-C502-0EB8-B213-E28CA000AE92}"/>
          </ac:spMkLst>
        </pc:spChg>
      </pc:sldChg>
      <pc:sldChg chg="modSp mod">
        <pc:chgData name="Cassie Rist" userId="bed62aeb-b5cc-46be-9c21-60dcb6164af2" providerId="ADAL" clId="{8CED66D2-4707-4785-AAC3-FA1DB6F9EDCD}" dt="2026-04-27T14:08:52.978" v="117" actId="20577"/>
        <pc:sldMkLst>
          <pc:docMk/>
          <pc:sldMk cId="618574291" sldId="2147482371"/>
        </pc:sldMkLst>
        <pc:spChg chg="mod">
          <ac:chgData name="Cassie Rist" userId="bed62aeb-b5cc-46be-9c21-60dcb6164af2" providerId="ADAL" clId="{8CED66D2-4707-4785-AAC3-FA1DB6F9EDCD}" dt="2026-04-27T14:08:52.978" v="117" actId="20577"/>
          <ac:spMkLst>
            <pc:docMk/>
            <pc:sldMk cId="618574291" sldId="2147482371"/>
            <ac:spMk id="9" creationId="{A0674448-4E8E-7B2D-F130-12A071F93E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743500-30A1-7CAB-56B7-72D78E5176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7A071-4A2D-8ADF-0723-A554FE2031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B1F5F-CF3C-49C5-A51C-D4A82D0A3034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CEDD0-5874-FD3C-D48D-4A9DA8A267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0A4B3-DCAC-003A-E092-9F0D79B37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CAAE3-BACF-4C2F-AE3B-8CF3C3110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89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23E05-74B2-44DA-AC30-67E3A4F0204B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6C21-8928-43DF-913E-43F61119B2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9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5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A26A5-78E9-3E36-E848-E22874D7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22330-D84C-DB90-2550-C1B13AEBD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454025"/>
            <a:ext cx="5956300" cy="335121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DF5C7-147C-6163-05AC-C515985D9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3847803"/>
            <a:ext cx="5438140" cy="555242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GB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D447B-C973-D92A-CAFD-0307DDF4E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4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6C21-8928-43DF-913E-43F61119B2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9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6C21-8928-43DF-913E-43F61119B2D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6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6C21-8928-43DF-913E-43F61119B2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2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Copyright: images available under CC-BY-4.0 (https://creativecommons.org/licenses/by/4.0/)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6C21-8928-43DF-913E-43F61119B2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6C21-8928-43DF-913E-43F61119B2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0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913A-9349-75E3-2857-27D61CC31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71FD2-C9D0-9674-C9EE-65BBF9720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F1AC8-B861-703D-9C60-D4E8257F6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Copyright: images available under CC-BY-4.0 (https://creativecommons.org/licenses/by/4.0/)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F4CB3-312D-D887-EB3C-35A54EF7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6C21-8928-43DF-913E-43F61119B2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GB"/>
            </a:br>
            <a:r>
              <a:rPr lang="en-GB"/>
              <a:t>Click to edit</a:t>
            </a:r>
            <a:br>
              <a:rPr lang="en-GB"/>
            </a:br>
            <a:r>
              <a:rPr lang="en-GB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A1CF7-63E0-7D91-6A56-F2AB9EA6EF0E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US-111512; Last Updated 05/26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127339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presentation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8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B6D79-A76E-56AB-2776-A39171C6D06D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US-111512;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84572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76BE9-3B5F-D33B-2FC1-27F399A0696A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US-111512;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27442027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BAEF5-3814-BC52-5D1D-6523FA1C4755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US-111512; Last Updated 05/26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14056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85661-41E4-435C-742D-D60FDCE14806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US-111512;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222430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8FB66-21FC-4E19-A923-AF862C54CA47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US-111512;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13848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82E52-F7EB-3DE2-DCE6-4C252610D527}"/>
              </a:ext>
            </a:extLst>
          </p:cNvPr>
          <p:cNvSpPr txBox="1"/>
          <p:nvPr userDrawn="1"/>
        </p:nvSpPr>
        <p:spPr>
          <a:xfrm>
            <a:off x="547688" y="6698473"/>
            <a:ext cx="1032532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US-111512; Last Updated 04/26 © 2026 AstraZeneca. All Rights Reserved. This information is intended for healthcare professionals only. EpiCentral is sponsored by Amgen and AstraZeneca. </a:t>
            </a:r>
          </a:p>
        </p:txBody>
      </p:sp>
    </p:spTree>
    <p:extLst>
      <p:ext uri="{BB962C8B-B14F-4D97-AF65-F5344CB8AC3E}">
        <p14:creationId xmlns:p14="http://schemas.microsoft.com/office/powerpoint/2010/main" val="36162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EB2B4F-2422-434F-C4D5-73579C4A9889}"/>
              </a:ext>
            </a:extLst>
          </p:cNvPr>
          <p:cNvGrpSpPr/>
          <p:nvPr userDrawn="1"/>
        </p:nvGrpSpPr>
        <p:grpSpPr>
          <a:xfrm>
            <a:off x="9957766" y="6398405"/>
            <a:ext cx="2127908" cy="381712"/>
            <a:chOff x="9017435" y="6029795"/>
            <a:chExt cx="2717365" cy="487450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9DE480BC-1F8E-50CB-624B-06EB62AD6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646" y="6029795"/>
              <a:ext cx="1699154" cy="41148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D7CF768-DB3B-70EF-FE6D-FB9CE051B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38306" t="44872" r="38966" b="45223"/>
            <a:stretch/>
          </p:blipFill>
          <p:spPr>
            <a:xfrm>
              <a:off x="9017435" y="6197206"/>
              <a:ext cx="950276" cy="320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6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6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2E5B-F842-3220-10FD-0CCD6FD5F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3186000"/>
            <a:ext cx="7010100" cy="1800000"/>
          </a:xfrm>
        </p:spPr>
        <p:txBody>
          <a:bodyPr/>
          <a:lstStyle/>
          <a:p>
            <a:r>
              <a:rPr lang="en-US" noProof="0" dirty="0">
                <a:latin typeface="Cambria"/>
                <a:ea typeface="Cambria"/>
              </a:rPr>
              <a:t>A deep dive into endoscopy</a:t>
            </a:r>
            <a:br>
              <a:rPr lang="en-US" noProof="0" dirty="0"/>
            </a:br>
            <a:r>
              <a:rPr lang="en-US" sz="2000" noProof="0" dirty="0">
                <a:solidFill>
                  <a:schemeClr val="bg2"/>
                </a:solidFill>
                <a:latin typeface="+mn-lt"/>
                <a:ea typeface="Cambria"/>
                <a:cs typeface="Arial"/>
              </a:rPr>
              <a:t>Learn more about recommendations for endoscopy</a:t>
            </a:r>
            <a:br>
              <a:rPr lang="en-US" sz="2000" noProof="0" dirty="0">
                <a:latin typeface="+mn-lt"/>
                <a:ea typeface="Cambria"/>
                <a:cs typeface="Arial"/>
              </a:rPr>
            </a:br>
            <a:r>
              <a:rPr lang="en-US" sz="2000" noProof="0" dirty="0">
                <a:solidFill>
                  <a:schemeClr val="bg2"/>
                </a:solidFill>
                <a:latin typeface="+mn-lt"/>
                <a:ea typeface="Cambria"/>
                <a:cs typeface="Arial"/>
              </a:rPr>
              <a:t>in patients with eosinophilic esophagitis (EoE)</a:t>
            </a:r>
            <a:br>
              <a:rPr lang="en-US" sz="2000" noProof="0" dirty="0">
                <a:latin typeface="+mn-lt"/>
                <a:ea typeface="Cambria"/>
                <a:cs typeface="Arial" panose="020B0604020202020204" pitchFamily="34" charset="0"/>
              </a:rPr>
            </a:br>
            <a:endParaRPr lang="en-US" sz="2000" noProof="0" dirty="0">
              <a:solidFill>
                <a:schemeClr val="bg2"/>
              </a:solidFill>
              <a:latin typeface="+mn-lt"/>
              <a:ea typeface="Cambri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84609-239C-8F64-9207-BF901B1DA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4652700"/>
            <a:ext cx="10982025" cy="612000"/>
          </a:xfrm>
        </p:spPr>
        <p:txBody>
          <a:bodyPr/>
          <a:lstStyle/>
          <a:p>
            <a:r>
              <a:rPr lang="en-US" sz="1800" noProof="0" dirty="0">
                <a:solidFill>
                  <a:srgbClr val="FFFFFF"/>
                </a:solidFill>
                <a:latin typeface="Cambria"/>
                <a:ea typeface="Cambria"/>
              </a:rPr>
              <a:t>Developed in collaboration with </a:t>
            </a:r>
            <a:br>
              <a:rPr lang="en-US" sz="1800" noProof="0" dirty="0">
                <a:solidFill>
                  <a:srgbClr val="FFFFFF"/>
                </a:solidFill>
                <a:latin typeface="Cambria"/>
                <a:ea typeface="Cambria"/>
              </a:rPr>
            </a:br>
            <a:r>
              <a:rPr lang="en-US" sz="1800" noProof="0" dirty="0">
                <a:solidFill>
                  <a:srgbClr val="FFFFFF"/>
                </a:solidFill>
                <a:latin typeface="Cambria"/>
                <a:ea typeface="Cambria"/>
              </a:rPr>
              <a:t>Professor Seema Aceves,</a:t>
            </a:r>
            <a:r>
              <a:rPr lang="en-US" sz="1800" b="0" noProof="0" dirty="0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sz="1600" b="0" noProof="0" dirty="0">
                <a:solidFill>
                  <a:srgbClr val="FFFFFF"/>
                </a:solidFill>
                <a:latin typeface="Cambria"/>
                <a:ea typeface="Cambria"/>
              </a:rPr>
              <a:t>Rady Children’s Hospital, University of California, San Diego, CA, USA; </a:t>
            </a:r>
          </a:p>
          <a:p>
            <a:r>
              <a:rPr lang="en-US" sz="1800" noProof="0" dirty="0">
                <a:solidFill>
                  <a:srgbClr val="FFFFFF"/>
                </a:solidFill>
                <a:latin typeface="Cambria"/>
                <a:ea typeface="Cambria"/>
              </a:rPr>
              <a:t>Professor Arjan Bredenoord, </a:t>
            </a:r>
            <a:r>
              <a:rPr lang="en-US" sz="1600" b="0" noProof="0" dirty="0">
                <a:solidFill>
                  <a:srgbClr val="FFFFFF"/>
                </a:solidFill>
                <a:latin typeface="Cambria"/>
                <a:ea typeface="Cambria"/>
              </a:rPr>
              <a:t>Amsterdam University Medical Center and the University of Amsterdam, Netherlands</a:t>
            </a:r>
            <a:br>
              <a:rPr lang="en-US" sz="1800" b="0" noProof="0" dirty="0">
                <a:solidFill>
                  <a:srgbClr val="FFFFFF"/>
                </a:solidFill>
                <a:latin typeface="Cambria"/>
                <a:ea typeface="Cambria"/>
              </a:rPr>
            </a:br>
            <a:r>
              <a:rPr lang="en-US" sz="1800" noProof="0" dirty="0">
                <a:solidFill>
                  <a:srgbClr val="FFFFFF"/>
                </a:solidFill>
                <a:latin typeface="Cambria"/>
                <a:ea typeface="Cambria"/>
              </a:rPr>
              <a:t>Professor Evan Dellon, </a:t>
            </a:r>
            <a:r>
              <a:rPr lang="en-US" sz="1600" b="0" noProof="0" dirty="0">
                <a:solidFill>
                  <a:srgbClr val="FFFFFF"/>
                </a:solidFill>
                <a:latin typeface="Cambria"/>
                <a:ea typeface="Cambria"/>
              </a:rPr>
              <a:t>University of North Carolina, Chapel Hill, NC, USA</a:t>
            </a:r>
            <a:endParaRPr lang="en-US" sz="1800" b="0" noProof="0" dirty="0">
              <a:solidFill>
                <a:srgbClr val="FFFFFF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477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1BDA2-9EF3-2603-E5A1-FC906FEF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0E5845-6FDB-FAD5-6619-02DE159FFF62}"/>
              </a:ext>
            </a:extLst>
          </p:cNvPr>
          <p:cNvSpPr/>
          <p:nvPr/>
        </p:nvSpPr>
        <p:spPr>
          <a:xfrm>
            <a:off x="4302384" y="2284495"/>
            <a:ext cx="3548711" cy="3606165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461649-CDA7-5DF9-F679-020D5B8D256F}"/>
              </a:ext>
            </a:extLst>
          </p:cNvPr>
          <p:cNvSpPr/>
          <p:nvPr/>
        </p:nvSpPr>
        <p:spPr>
          <a:xfrm>
            <a:off x="4395892" y="2370785"/>
            <a:ext cx="3403600" cy="10654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446D66-7AFF-140E-AAA8-4C9BE6CA2083}"/>
              </a:ext>
            </a:extLst>
          </p:cNvPr>
          <p:cNvSpPr/>
          <p:nvPr/>
        </p:nvSpPr>
        <p:spPr>
          <a:xfrm>
            <a:off x="489050" y="2221159"/>
            <a:ext cx="3548711" cy="3669501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D16CCA-88C7-418E-724D-3B88D4C1B8B4}"/>
              </a:ext>
            </a:extLst>
          </p:cNvPr>
          <p:cNvSpPr/>
          <p:nvPr/>
        </p:nvSpPr>
        <p:spPr>
          <a:xfrm>
            <a:off x="8163864" y="2282823"/>
            <a:ext cx="3548711" cy="3607837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B8E20E-D6DD-1BFE-58B1-54303CB6E876}"/>
              </a:ext>
            </a:extLst>
          </p:cNvPr>
          <p:cNvSpPr/>
          <p:nvPr/>
        </p:nvSpPr>
        <p:spPr>
          <a:xfrm>
            <a:off x="460175" y="1212445"/>
            <a:ext cx="11233150" cy="51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Three-step criteria for </a:t>
            </a:r>
            <a:r>
              <a:rPr lang="en-US" sz="2000" b="1" noProof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iagnosis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8702F-21F8-886F-CCF7-9270E875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>
            <a:noAutofit/>
          </a:bodyPr>
          <a:lstStyle/>
          <a:p>
            <a:r>
              <a:rPr lang="en-US" noProof="0"/>
              <a:t>The diagnosis of EoE includes clinical assessment, endoscopy/histology and the exclusion of other disorders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D03ADE-1097-B37A-28F6-6853C1C02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5919537"/>
            <a:ext cx="11164887" cy="758463"/>
          </a:xfrm>
        </p:spPr>
        <p:txBody>
          <a:bodyPr/>
          <a:lstStyle/>
          <a:p>
            <a:r>
              <a:rPr lang="en-US" sz="1000" dirty="0"/>
              <a:t>*Symptoms of esophageal dysfunction, such as dysphagia to solid foods and food impaction are hallmark indicators of the disease</a:t>
            </a:r>
            <a:r>
              <a:rPr lang="en-US" sz="1000" baseline="30000" dirty="0"/>
              <a:t>2,3</a:t>
            </a:r>
          </a:p>
          <a:p>
            <a:r>
              <a:rPr lang="en-US" sz="1000" baseline="30000" dirty="0"/>
              <a:t>†</a:t>
            </a:r>
            <a:r>
              <a:rPr lang="en-US" sz="1000" dirty="0"/>
              <a:t>The IMPACT acronym denotes adaptive eating behaviors: </a:t>
            </a:r>
            <a:r>
              <a:rPr lang="en-US" sz="1000" b="1" dirty="0"/>
              <a:t>I</a:t>
            </a:r>
            <a:r>
              <a:rPr lang="en-US" sz="1000" dirty="0"/>
              <a:t>mbibe fluids; </a:t>
            </a:r>
            <a:r>
              <a:rPr lang="en-US" sz="1000" b="1" dirty="0"/>
              <a:t>M</a:t>
            </a:r>
            <a:r>
              <a:rPr lang="en-US" sz="1000" dirty="0"/>
              <a:t>odify food; </a:t>
            </a:r>
            <a:r>
              <a:rPr lang="en-US" sz="1000" b="1" dirty="0"/>
              <a:t>P</a:t>
            </a:r>
            <a:r>
              <a:rPr lang="en-US" sz="1000" dirty="0"/>
              <a:t>rolong mealtimes; </a:t>
            </a:r>
            <a:r>
              <a:rPr lang="en-US" sz="1000" b="1" dirty="0"/>
              <a:t>A</a:t>
            </a:r>
            <a:r>
              <a:rPr lang="en-US" sz="1000" dirty="0"/>
              <a:t>void hard texture foods; </a:t>
            </a:r>
            <a:r>
              <a:rPr lang="en-US" sz="1000" b="1" dirty="0"/>
              <a:t>C</a:t>
            </a:r>
            <a:r>
              <a:rPr lang="en-US" sz="1000" dirty="0"/>
              <a:t>hew excessively; </a:t>
            </a:r>
            <a:r>
              <a:rPr lang="en-US" sz="1000" b="1" dirty="0"/>
              <a:t>T</a:t>
            </a:r>
            <a:r>
              <a:rPr lang="en-US" sz="1000" dirty="0"/>
              <a:t>urn away tablets/pills</a:t>
            </a:r>
            <a:r>
              <a:rPr lang="en-US" sz="1000" baseline="30000" dirty="0"/>
              <a:t>1</a:t>
            </a:r>
          </a:p>
          <a:p>
            <a:r>
              <a:rPr lang="en-US" sz="1000" dirty="0"/>
              <a:t>EGIDs, eosinophilic gastrointestinal disorders; EoE, eosinophilic esophagitis; </a:t>
            </a:r>
            <a:r>
              <a:rPr lang="en-US" sz="1000" dirty="0" err="1"/>
              <a:t>eos</a:t>
            </a:r>
            <a:r>
              <a:rPr lang="en-US" sz="1000" dirty="0"/>
              <a:t>/</a:t>
            </a:r>
            <a:r>
              <a:rPr lang="en-US" sz="1000" dirty="0" err="1"/>
              <a:t>hpf</a:t>
            </a:r>
            <a:r>
              <a:rPr lang="en-US" sz="1000" dirty="0"/>
              <a:t>, eosinophils per high-powered field; EREFS, eosinophilic esophagitis endoscopic reference score; GERD, gastroesophageal reflux disease; HES, </a:t>
            </a:r>
            <a:r>
              <a:rPr lang="en-US" sz="1000" dirty="0" err="1"/>
              <a:t>hypereosinophilic</a:t>
            </a:r>
            <a:r>
              <a:rPr lang="en-US" sz="1000" dirty="0"/>
              <a:t> syndrome</a:t>
            </a:r>
            <a:br>
              <a:rPr lang="en-US" sz="1000" dirty="0"/>
            </a:br>
            <a:r>
              <a:rPr lang="en-GB" sz="1000" dirty="0"/>
              <a:t>1. Dellon ES, et al. </a:t>
            </a:r>
            <a:r>
              <a:rPr lang="en-GB" sz="1000" i="1" dirty="0"/>
              <a:t>Am J Gastroenterol. </a:t>
            </a:r>
            <a:r>
              <a:rPr lang="en-GB" sz="1000" dirty="0"/>
              <a:t>2025;120:31–59; 2. Farah A, et al. </a:t>
            </a:r>
            <a:r>
              <a:rPr lang="en-GB" sz="1000" i="1" dirty="0"/>
              <a:t>Diagnostics (Basel</a:t>
            </a:r>
            <a:r>
              <a:rPr lang="en-GB" sz="1000" dirty="0"/>
              <a:t>). 2025;15:240; 3.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de Bortoli N, et al. </a:t>
            </a:r>
            <a:r>
              <a:rPr lang="en-GB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Dig Liver Dis. 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2024;56:951–963.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71D66B-7EC3-E622-C106-8737C8916D19}"/>
              </a:ext>
            </a:extLst>
          </p:cNvPr>
          <p:cNvSpPr/>
          <p:nvPr/>
        </p:nvSpPr>
        <p:spPr>
          <a:xfrm>
            <a:off x="479426" y="1753790"/>
            <a:ext cx="3549600" cy="5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noProof="0" dirty="0"/>
              <a:t>Identification of esophageal </a:t>
            </a:r>
            <a:br>
              <a:rPr lang="en-US" sz="1500" b="1" noProof="0" dirty="0"/>
            </a:br>
            <a:r>
              <a:rPr lang="en-US" sz="1500" b="1" noProof="0" dirty="0"/>
              <a:t>dysfunction symptoms</a:t>
            </a:r>
            <a:endParaRPr lang="en-US" sz="1500" b="1" baseline="30000" noProof="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23F156C-401A-41B4-F38F-5CC120857629}"/>
              </a:ext>
            </a:extLst>
          </p:cNvPr>
          <p:cNvSpPr/>
          <p:nvPr/>
        </p:nvSpPr>
        <p:spPr>
          <a:xfrm>
            <a:off x="8153349" y="1773040"/>
            <a:ext cx="3549600" cy="51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noProof="0" dirty="0"/>
              <a:t>Evaluation of</a:t>
            </a:r>
            <a:br>
              <a:rPr lang="en-US" sz="1500" b="1" noProof="0" dirty="0"/>
            </a:br>
            <a:r>
              <a:rPr lang="en-US" sz="1500" b="1" noProof="0" dirty="0"/>
              <a:t>non-EoE disorders</a:t>
            </a:r>
            <a:r>
              <a:rPr lang="en-US" sz="1500" b="1" baseline="30000" noProof="0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EB8956D-B10B-1443-AD09-30F113CBEDCE}"/>
              </a:ext>
            </a:extLst>
          </p:cNvPr>
          <p:cNvSpPr/>
          <p:nvPr/>
        </p:nvSpPr>
        <p:spPr>
          <a:xfrm>
            <a:off x="4301950" y="1763414"/>
            <a:ext cx="3549600" cy="5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500" b="1" noProof="0" dirty="0"/>
              <a:t>Endoscopic/histological </a:t>
            </a:r>
            <a:br>
              <a:rPr lang="en-US" sz="1500" b="1" noProof="0" dirty="0"/>
            </a:br>
            <a:r>
              <a:rPr lang="en-US" sz="1500" b="1" noProof="0" dirty="0"/>
              <a:t>assessment</a:t>
            </a:r>
            <a:r>
              <a:rPr lang="en-US" sz="1500" b="1" baseline="30000" noProof="0" dirty="0"/>
              <a:t>1–3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7F9CF-0956-51D9-2E36-1803751D05AA}"/>
              </a:ext>
            </a:extLst>
          </p:cNvPr>
          <p:cNvSpPr/>
          <p:nvPr/>
        </p:nvSpPr>
        <p:spPr>
          <a:xfrm>
            <a:off x="616862" y="2222061"/>
            <a:ext cx="34642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b="1" dirty="0">
                <a:ea typeface="Roboto" panose="02000000000000000000" pitchFamily="2" charset="0"/>
                <a:cs typeface="Calibri" panose="020F0502020204030204" pitchFamily="34" charset="0"/>
              </a:rPr>
              <a:t>Infants and young children</a:t>
            </a:r>
            <a:r>
              <a:rPr lang="en-US" sz="1300" baseline="30000" dirty="0">
                <a:ea typeface="Roboto" panose="02000000000000000000" pitchFamily="2" charset="0"/>
                <a:cs typeface="Calibri" panose="020F0502020204030204" pitchFamily="34" charset="0"/>
              </a:rPr>
              <a:t>1,3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Selective eating or feeding intolerance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Poor growth and/or failure to thrive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Reflux-like symptoms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b="1" dirty="0">
                <a:ea typeface="Roboto" panose="02000000000000000000" pitchFamily="2" charset="0"/>
                <a:cs typeface="Calibri" panose="020F0502020204030204" pitchFamily="34" charset="0"/>
              </a:rPr>
              <a:t>Older children</a:t>
            </a:r>
            <a:r>
              <a:rPr lang="en-US" sz="1300" baseline="30000" dirty="0">
                <a:ea typeface="Roboto" panose="02000000000000000000" pitchFamily="2" charset="0"/>
                <a:cs typeface="Calibri" panose="020F0502020204030204" pitchFamily="34" charset="0"/>
              </a:rPr>
              <a:t>1,3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Abdominal pain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Vomiting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Regurgitation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Heartburn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b="1" dirty="0">
                <a:ea typeface="Roboto" panose="02000000000000000000" pitchFamily="2" charset="0"/>
                <a:cs typeface="Calibri" panose="020F0502020204030204" pitchFamily="34" charset="0"/>
              </a:rPr>
              <a:t>Adolescents and adults</a:t>
            </a:r>
            <a:r>
              <a:rPr lang="en-US" sz="1300" baseline="30000" dirty="0">
                <a:ea typeface="Roboto" panose="02000000000000000000" pitchFamily="2" charset="0"/>
                <a:cs typeface="Calibri" panose="020F0502020204030204" pitchFamily="34" charset="0"/>
              </a:rPr>
              <a:t>1,2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Dysphagia*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Food impaction*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Adaptive eating behaviors (IMPACT)</a:t>
            </a:r>
            <a:r>
              <a:rPr lang="en-US" sz="1200" baseline="30000" dirty="0">
                <a:ea typeface="Roboto" panose="02000000000000000000" pitchFamily="2" charset="0"/>
                <a:cs typeface="Calibri" panose="020F0502020204030204" pitchFamily="34" charset="0"/>
              </a:rPr>
              <a:t>†</a:t>
            </a:r>
          </a:p>
          <a:p>
            <a:pPr marL="288000" lvl="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Heartburn, chest pain or discomfort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A2FBFA-AFD9-AB71-0247-506676DBF1D7}"/>
              </a:ext>
            </a:extLst>
          </p:cNvPr>
          <p:cNvSpPr/>
          <p:nvPr/>
        </p:nvSpPr>
        <p:spPr>
          <a:xfrm>
            <a:off x="4455646" y="2393483"/>
            <a:ext cx="328409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b="1" noProof="0" dirty="0">
                <a:ea typeface="Roboto" panose="02000000000000000000" pitchFamily="2" charset="0"/>
                <a:cs typeface="Calibri" panose="020F0502020204030204" pitchFamily="34" charset="0"/>
              </a:rPr>
              <a:t>Endoscopy</a:t>
            </a:r>
            <a:endParaRPr lang="en-US" sz="1300" b="1" baseline="300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Findings (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eg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a typeface="Roboto" panose="02000000000000000000" pitchFamily="2" charset="0"/>
                <a:cs typeface="Calibri" panose="020F0502020204030204" pitchFamily="34" charset="0"/>
              </a:rPr>
              <a:t>E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dema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1200" b="1" dirty="0">
                <a:ea typeface="Roboto" panose="02000000000000000000" pitchFamily="2" charset="0"/>
                <a:cs typeface="Calibri" panose="020F0502020204030204" pitchFamily="34" charset="0"/>
              </a:rPr>
              <a:t>R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ings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1200" b="1" dirty="0">
                <a:ea typeface="Roboto" panose="02000000000000000000" pitchFamily="2" charset="0"/>
                <a:cs typeface="Calibri" panose="020F0502020204030204" pitchFamily="34" charset="0"/>
              </a:rPr>
              <a:t>E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xudates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1200" b="1" dirty="0">
                <a:ea typeface="Roboto" panose="02000000000000000000" pitchFamily="2" charset="0"/>
                <a:cs typeface="Calibri" panose="020F0502020204030204" pitchFamily="34" charset="0"/>
              </a:rPr>
              <a:t>F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urrows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 and </a:t>
            </a:r>
            <a:r>
              <a:rPr lang="en-US" sz="1200" b="1" noProof="0" dirty="0">
                <a:ea typeface="Roboto" panose="02000000000000000000" pitchFamily="2" charset="0"/>
                <a:cs typeface="Calibri" panose="020F0502020204030204" pitchFamily="34" charset="0"/>
              </a:rPr>
              <a:t>S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trictures) should be evaluated using </a:t>
            </a:r>
            <a:r>
              <a:rPr lang="en-US" sz="1200" b="1" noProof="0" dirty="0">
                <a:ea typeface="Roboto" panose="02000000000000000000" pitchFamily="2" charset="0"/>
                <a:cs typeface="Calibri" panose="020F0502020204030204" pitchFamily="34" charset="0"/>
              </a:rPr>
              <a:t>EoE Endoscopic Reference Score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1" noProof="0" dirty="0">
                <a:ea typeface="Roboto" panose="02000000000000000000" pitchFamily="2" charset="0"/>
                <a:cs typeface="Calibri" panose="020F0502020204030204" pitchFamily="34" charset="0"/>
              </a:rPr>
              <a:t>(EREFS)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ACB15A-63C4-14A5-D666-403B0BB02160}"/>
              </a:ext>
            </a:extLst>
          </p:cNvPr>
          <p:cNvSpPr/>
          <p:nvPr/>
        </p:nvSpPr>
        <p:spPr>
          <a:xfrm>
            <a:off x="8221750" y="2356813"/>
            <a:ext cx="3421552" cy="14619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Exclude other disorders that can potentially cause or contribute to esophageal eosinophilia </a:t>
            </a:r>
          </a:p>
          <a:p>
            <a:pPr marL="287655" indent="-287655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noProof="0" dirty="0">
                <a:ea typeface="Roboto"/>
                <a:cs typeface="Calibri"/>
              </a:rPr>
              <a:t>Such disorders include: </a:t>
            </a:r>
            <a:r>
              <a:rPr lang="en-US" sz="1200" dirty="0">
                <a:ea typeface="Roboto"/>
                <a:cs typeface="Calibri"/>
              </a:rPr>
              <a:t>GERD, </a:t>
            </a:r>
            <a:r>
              <a:rPr lang="en-US" sz="1200" noProof="0" dirty="0">
                <a:ea typeface="Roboto"/>
                <a:cs typeface="Calibri"/>
              </a:rPr>
              <a:t>HES, </a:t>
            </a:r>
            <a:r>
              <a:rPr lang="en-US" sz="1200" noProof="0" dirty="0" err="1">
                <a:ea typeface="Roboto"/>
                <a:cs typeface="Calibri"/>
              </a:rPr>
              <a:t>non-EoE</a:t>
            </a:r>
            <a:r>
              <a:rPr lang="en-US" sz="1200" noProof="0" dirty="0">
                <a:ea typeface="Roboto"/>
                <a:cs typeface="Calibri"/>
              </a:rPr>
              <a:t> EGIDs, achalasia, Crohn’s disease, pill esophagitis, drug hypersensitivity reactions, infections, connective tissue or autoimmune diseases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809100-6C19-8223-F3F4-539003D156D4}"/>
              </a:ext>
            </a:extLst>
          </p:cNvPr>
          <p:cNvSpPr/>
          <p:nvPr/>
        </p:nvSpPr>
        <p:spPr>
          <a:xfrm>
            <a:off x="4452601" y="3730486"/>
            <a:ext cx="318397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b="1" noProof="0" dirty="0">
                <a:ea typeface="Roboto" panose="02000000000000000000" pitchFamily="2" charset="0"/>
                <a:cs typeface="Calibri" panose="020F0502020204030204" pitchFamily="34" charset="0"/>
              </a:rPr>
              <a:t>Histology</a:t>
            </a:r>
            <a:endParaRPr lang="en-US" sz="1300" b="1" baseline="300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EoE diagnosis requires esophageal biopsies demonstrating at least 15 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eos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hpf</a:t>
            </a:r>
            <a:endParaRPr lang="en-US" sz="12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At least six biopsies from at least two esophageal levels are recommended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FCB044-35E4-1D6F-20BD-53673B73BEB8}"/>
              </a:ext>
            </a:extLst>
          </p:cNvPr>
          <p:cNvSpPr/>
          <p:nvPr/>
        </p:nvSpPr>
        <p:spPr>
          <a:xfrm>
            <a:off x="7313529" y="3179624"/>
            <a:ext cx="508154" cy="508154"/>
          </a:xfrm>
          <a:prstGeom prst="ellipse">
            <a:avLst/>
          </a:prstGeom>
          <a:solidFill>
            <a:srgbClr val="EEE6F4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125E76-200F-BF00-448E-618F83770E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2442" y="3297789"/>
            <a:ext cx="310328" cy="3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0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F7448-44FA-3B2D-00C7-BB4E543A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 noProof="0"/>
              <a:t>Endoscopy in EoE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FB938E8-1B38-4377-534A-7B855A90E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EoE, eosinophilic esophagitis; EREFS, endoscopic reference score</a:t>
            </a:r>
          </a:p>
          <a:p>
            <a:r>
              <a:rPr lang="en-US" sz="1000" dirty="0"/>
              <a:t>1. Dellon ES. </a:t>
            </a:r>
            <a:r>
              <a:rPr lang="en-US" sz="1000" i="1" dirty="0"/>
              <a:t>Clin Gastroenterol Hepatol. </a:t>
            </a:r>
            <a:r>
              <a:rPr lang="en-US" sz="1000" dirty="0"/>
              <a:t>2021;19:2489–2492.e1; 2. Dellon ES, Hirano I. </a:t>
            </a:r>
            <a:r>
              <a:rPr lang="en-US" sz="1000" i="1" dirty="0"/>
              <a:t>Gastroenterology. </a:t>
            </a:r>
            <a:r>
              <a:rPr lang="en-US" sz="1000" dirty="0"/>
              <a:t>2018;154:319–332; 3. Dhar A, et al.</a:t>
            </a:r>
            <a:br>
              <a:rPr lang="en-US" sz="1000" i="1" dirty="0"/>
            </a:br>
            <a:r>
              <a:rPr lang="en-US" sz="1000" i="1" dirty="0"/>
              <a:t>Gut. </a:t>
            </a:r>
            <a:r>
              <a:rPr lang="en-US" sz="1000" dirty="0"/>
              <a:t>2022;71:1459–1487; 4. Ahuja N, et al. </a:t>
            </a:r>
            <a:r>
              <a:rPr lang="en-US" sz="1000" i="1" dirty="0"/>
              <a:t>J </a:t>
            </a:r>
            <a:r>
              <a:rPr lang="en-US" sz="1000" i="1" dirty="0" err="1"/>
              <a:t>Pediatr</a:t>
            </a:r>
            <a:r>
              <a:rPr lang="en-US" sz="1000" i="1" dirty="0"/>
              <a:t> </a:t>
            </a:r>
            <a:r>
              <a:rPr lang="en-US" sz="1000" i="1" dirty="0" err="1"/>
              <a:t>Gastoenterol</a:t>
            </a:r>
            <a:r>
              <a:rPr lang="en-US" sz="1000" i="1" dirty="0"/>
              <a:t> </a:t>
            </a:r>
            <a:r>
              <a:rPr lang="en-US" sz="1000" i="1" dirty="0" err="1"/>
              <a:t>Nutr</a:t>
            </a:r>
            <a:r>
              <a:rPr lang="en-US" sz="1000" i="1" dirty="0"/>
              <a:t>. </a:t>
            </a:r>
            <a:r>
              <a:rPr lang="en-US" sz="1000" dirty="0"/>
              <a:t>2020;71:328–332; 5. Kia L, Hirano I. </a:t>
            </a:r>
            <a:r>
              <a:rPr lang="en-US" sz="1000" i="1" dirty="0"/>
              <a:t>Curr Opin Gastroenterol. </a:t>
            </a:r>
            <a:r>
              <a:rPr lang="en-US" sz="1000" dirty="0"/>
              <a:t>2016;32:325–311;</a:t>
            </a:r>
            <a:br>
              <a:rPr lang="en-US" sz="1000" dirty="0"/>
            </a:br>
            <a:r>
              <a:rPr lang="en-US" sz="1000" dirty="0"/>
              <a:t>6. Dellon ES, et al. </a:t>
            </a:r>
            <a:r>
              <a:rPr lang="en-US" sz="1000" i="1" dirty="0"/>
              <a:t>Am J Gastroenterol. </a:t>
            </a:r>
            <a:r>
              <a:rPr lang="en-US" sz="1000" dirty="0"/>
              <a:t>2025;120:31–59.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CBDA99-954A-F786-2532-4CE0B80C79D7}"/>
              </a:ext>
            </a:extLst>
          </p:cNvPr>
          <p:cNvSpPr/>
          <p:nvPr/>
        </p:nvSpPr>
        <p:spPr>
          <a:xfrm>
            <a:off x="479425" y="2796198"/>
            <a:ext cx="3548711" cy="297277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E5D09C-9BB0-47C5-D6C7-02C280E16A1E}"/>
              </a:ext>
            </a:extLst>
          </p:cNvPr>
          <p:cNvSpPr/>
          <p:nvPr/>
        </p:nvSpPr>
        <p:spPr>
          <a:xfrm>
            <a:off x="4321635" y="2730679"/>
            <a:ext cx="3548711" cy="3038296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47EB3-C439-9EE7-6826-4701F4984D80}"/>
              </a:ext>
            </a:extLst>
          </p:cNvPr>
          <p:cNvSpPr/>
          <p:nvPr/>
        </p:nvSpPr>
        <p:spPr>
          <a:xfrm>
            <a:off x="4321819" y="1805151"/>
            <a:ext cx="3548343" cy="1218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Endoscopic findings alone are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not a reliable predictor of EoE, especially in children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64A05-DCD6-05CD-E52F-5B5149C764C0}"/>
              </a:ext>
            </a:extLst>
          </p:cNvPr>
          <p:cNvSpPr/>
          <p:nvPr/>
        </p:nvSpPr>
        <p:spPr>
          <a:xfrm>
            <a:off x="8163864" y="2730679"/>
            <a:ext cx="3548711" cy="3038296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54D04-535D-4BAE-E096-A41FEA944F3D}"/>
              </a:ext>
            </a:extLst>
          </p:cNvPr>
          <p:cNvSpPr/>
          <p:nvPr/>
        </p:nvSpPr>
        <p:spPr>
          <a:xfrm>
            <a:off x="8164048" y="1805151"/>
            <a:ext cx="3548343" cy="1218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The presence or absence of EoE features should be recorded with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EREFS at each endoscopy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1,</a:t>
            </a:r>
            <a:r>
              <a:rPr lang="en-US" sz="1600" b="1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4–6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5EA7D6-F2CA-A94C-3184-51B911BBE870}"/>
              </a:ext>
            </a:extLst>
          </p:cNvPr>
          <p:cNvSpPr/>
          <p:nvPr/>
        </p:nvSpPr>
        <p:spPr>
          <a:xfrm>
            <a:off x="479984" y="1805151"/>
            <a:ext cx="3547592" cy="1218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An esophageal examination is critical for the diagnosis of EoE and to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assess treatment response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41A3FD-3164-3B9E-09C1-0D17B6DFA04D}"/>
              </a:ext>
            </a:extLst>
          </p:cNvPr>
          <p:cNvSpPr/>
          <p:nvPr/>
        </p:nvSpPr>
        <p:spPr>
          <a:xfrm>
            <a:off x="1907869" y="1412875"/>
            <a:ext cx="691822" cy="69182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20E721-7C95-0FE8-3B99-8FE14DF52CD8}"/>
              </a:ext>
            </a:extLst>
          </p:cNvPr>
          <p:cNvSpPr/>
          <p:nvPr/>
        </p:nvSpPr>
        <p:spPr>
          <a:xfrm>
            <a:off x="5750079" y="1412875"/>
            <a:ext cx="691822" cy="69182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E7BD69-D89F-59FB-0B6D-7119678E6C3F}"/>
              </a:ext>
            </a:extLst>
          </p:cNvPr>
          <p:cNvSpPr/>
          <p:nvPr/>
        </p:nvSpPr>
        <p:spPr>
          <a:xfrm>
            <a:off x="9592308" y="1412875"/>
            <a:ext cx="691822" cy="691822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E111814-112F-BBD8-C24D-666E338346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2819" y="1552757"/>
            <a:ext cx="426342" cy="42634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1FDAD10-9379-7ED9-9C05-BC78A92C28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7751" y="1552757"/>
            <a:ext cx="412058" cy="41205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559DA6-498D-3B2D-BBE7-2A344FE314DC}"/>
              </a:ext>
            </a:extLst>
          </p:cNvPr>
          <p:cNvSpPr/>
          <p:nvPr/>
        </p:nvSpPr>
        <p:spPr>
          <a:xfrm>
            <a:off x="543004" y="3098723"/>
            <a:ext cx="3421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Studies have shown that </a:t>
            </a:r>
            <a:r>
              <a:rPr lang="en-US" sz="1400" dirty="0">
                <a:ea typeface="Roboto" panose="02000000000000000000" pitchFamily="2" charset="0"/>
                <a:cs typeface="Calibri" panose="020F0502020204030204" pitchFamily="34" charset="0"/>
              </a:rPr>
              <a:t>in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 patients undergoing upper endoscopy, those with symptoms of esophageal dysfunction were then diagnosed with EoE based on endoscopic findings</a:t>
            </a:r>
            <a:endParaRPr lang="en-US" sz="1400" baseline="300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Between 12–23% of patients underwent endoscopy due to dysphagia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Over 50% of patients underwent endoscopy due to esophageal food</a:t>
            </a:r>
            <a:b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bolus impaction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0EFDEC-0BAF-107F-ABC3-2D7CE62EAF32}"/>
              </a:ext>
            </a:extLst>
          </p:cNvPr>
          <p:cNvSpPr/>
          <p:nvPr/>
        </p:nvSpPr>
        <p:spPr>
          <a:xfrm>
            <a:off x="4385214" y="3098723"/>
            <a:ext cx="34215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In children, a significant proportion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will present with a macroscopically normal esophagus; in a meta-analysis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of </a:t>
            </a:r>
            <a:r>
              <a:rPr lang="en-US" sz="1400" dirty="0"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1015 patients with EoE, 21% of children had a macroscopically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normal esophagus</a:t>
            </a:r>
            <a:endParaRPr lang="en-US" sz="1400" baseline="300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Taking a biopsy is essential for accurate diagnosis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5C3E1A-513F-A782-4900-4DC8595D6A48}"/>
              </a:ext>
            </a:extLst>
          </p:cNvPr>
          <p:cNvSpPr/>
          <p:nvPr/>
        </p:nvSpPr>
        <p:spPr>
          <a:xfrm>
            <a:off x="8227443" y="3098723"/>
            <a:ext cx="342155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EREFS identifies and grades the severity of the common, reproducible and identifiable endoscopic features</a:t>
            </a:r>
            <a:endParaRPr lang="en-US" sz="1400" baseline="300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The findings from EREFS have been found to discriminate EoE from other conditions with high accuracy</a:t>
            </a:r>
            <a:endParaRPr lang="en-US" sz="1400" baseline="30000" noProof="0" dirty="0"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63F0BD-8C8C-8DD1-D593-11600E1D3E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4642" y="1552757"/>
            <a:ext cx="387155" cy="3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708AE-5FFC-32C1-B5B8-035CC68B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423AF1E5-7064-19F3-4561-468A8CD27A1D}"/>
              </a:ext>
            </a:extLst>
          </p:cNvPr>
          <p:cNvSpPr/>
          <p:nvPr/>
        </p:nvSpPr>
        <p:spPr>
          <a:xfrm>
            <a:off x="9681368" y="1993899"/>
            <a:ext cx="1747606" cy="3775077"/>
          </a:xfrm>
          <a:prstGeom prst="round2SameRect">
            <a:avLst>
              <a:gd name="adj1" fmla="val 8499"/>
              <a:gd name="adj2" fmla="val 0"/>
            </a:avLst>
          </a:prstGeom>
          <a:solidFill>
            <a:schemeClr val="accent4">
              <a:alpha val="18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6B39C582-5BBC-01E6-CE82-438F2B2B5577}"/>
              </a:ext>
            </a:extLst>
          </p:cNvPr>
          <p:cNvSpPr/>
          <p:nvPr/>
        </p:nvSpPr>
        <p:spPr>
          <a:xfrm>
            <a:off x="7650162" y="1993899"/>
            <a:ext cx="1747606" cy="3775077"/>
          </a:xfrm>
          <a:prstGeom prst="round2SameRect">
            <a:avLst>
              <a:gd name="adj1" fmla="val 8499"/>
              <a:gd name="adj2" fmla="val 0"/>
            </a:avLst>
          </a:prstGeom>
          <a:solidFill>
            <a:schemeClr val="accent4">
              <a:alpha val="18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2DF2AD69-02C1-21D0-7F19-9A35F58AD07F}"/>
              </a:ext>
            </a:extLst>
          </p:cNvPr>
          <p:cNvSpPr/>
          <p:nvPr/>
        </p:nvSpPr>
        <p:spPr>
          <a:xfrm>
            <a:off x="3587750" y="1993900"/>
            <a:ext cx="1747606" cy="3775043"/>
          </a:xfrm>
          <a:prstGeom prst="round2SameRect">
            <a:avLst>
              <a:gd name="adj1" fmla="val 8499"/>
              <a:gd name="adj2" fmla="val 0"/>
            </a:avLst>
          </a:prstGeom>
          <a:solidFill>
            <a:schemeClr val="accent4">
              <a:alpha val="18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0A54CB08-A33A-385F-4E37-4E44834B848C}"/>
              </a:ext>
            </a:extLst>
          </p:cNvPr>
          <p:cNvSpPr/>
          <p:nvPr/>
        </p:nvSpPr>
        <p:spPr>
          <a:xfrm>
            <a:off x="5618956" y="1993899"/>
            <a:ext cx="1747606" cy="3775077"/>
          </a:xfrm>
          <a:prstGeom prst="round2SameRect">
            <a:avLst>
              <a:gd name="adj1" fmla="val 8499"/>
              <a:gd name="adj2" fmla="val 0"/>
            </a:avLst>
          </a:prstGeom>
          <a:solidFill>
            <a:schemeClr val="accent4">
              <a:alpha val="18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6E406C-6B21-454A-BADB-BB79FF3564F9}"/>
              </a:ext>
            </a:extLst>
          </p:cNvPr>
          <p:cNvSpPr txBox="1"/>
          <p:nvPr/>
        </p:nvSpPr>
        <p:spPr>
          <a:xfrm>
            <a:off x="5842253" y="1993899"/>
            <a:ext cx="13010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Grade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806689-B3A8-90EB-497D-47E21140D0F2}"/>
              </a:ext>
            </a:extLst>
          </p:cNvPr>
          <p:cNvSpPr txBox="1"/>
          <p:nvPr/>
        </p:nvSpPr>
        <p:spPr>
          <a:xfrm>
            <a:off x="7873459" y="1993899"/>
            <a:ext cx="13010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Grade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132F95-AA84-2BA4-C192-FE2F82F40E0B}"/>
              </a:ext>
            </a:extLst>
          </p:cNvPr>
          <p:cNvSpPr txBox="1"/>
          <p:nvPr/>
        </p:nvSpPr>
        <p:spPr>
          <a:xfrm>
            <a:off x="3811047" y="1993899"/>
            <a:ext cx="13010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Grade 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9F4597-B873-0237-09C7-0A5CA25679D2}"/>
              </a:ext>
            </a:extLst>
          </p:cNvPr>
          <p:cNvSpPr txBox="1"/>
          <p:nvPr/>
        </p:nvSpPr>
        <p:spPr>
          <a:xfrm>
            <a:off x="9904665" y="1993899"/>
            <a:ext cx="13010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Grade 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060BB-41A4-6FA6-90AD-44430A02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 noProof="0" dirty="0"/>
              <a:t>The EREFS allows quantified assessment</a:t>
            </a:r>
            <a:br>
              <a:rPr lang="en-US" noProof="0" dirty="0"/>
            </a:br>
            <a:r>
              <a:rPr lang="en-US" noProof="0" dirty="0"/>
              <a:t>and grading of the major endoscopic features of EoE</a:t>
            </a:r>
            <a:r>
              <a:rPr lang="en-US" baseline="30000" noProof="0" dirty="0"/>
              <a:t>1–3</a:t>
            </a:r>
            <a:r>
              <a:rPr lang="en-US" noProof="0" dirty="0"/>
              <a:t>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D34EB97-B057-B8D6-B708-A74076A92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5830896"/>
            <a:ext cx="9501087" cy="825840"/>
          </a:xfrm>
        </p:spPr>
        <p:txBody>
          <a:bodyPr/>
          <a:lstStyle/>
          <a:p>
            <a:endParaRPr lang="en-US" sz="1000" dirty="0"/>
          </a:p>
          <a:p>
            <a:r>
              <a:rPr lang="en-US" sz="1000" dirty="0"/>
              <a:t>*EREFS scores five endoscopic features using the worst appearing area, giving a total score of 0–9 per esophageal segment</a:t>
            </a:r>
            <a:r>
              <a:rPr lang="en-US" sz="1000" baseline="30000" dirty="0"/>
              <a:t>3</a:t>
            </a:r>
          </a:p>
          <a:p>
            <a:r>
              <a:rPr lang="en-US" sz="1000" dirty="0"/>
              <a:t>EREFS, endoscopic reference score; EoE, eosinophilic esophagitis</a:t>
            </a:r>
            <a:br>
              <a:rPr lang="en-US" sz="1000" dirty="0"/>
            </a:br>
            <a:r>
              <a:rPr lang="en-US" sz="1000" dirty="0"/>
              <a:t>1. Ahuja N, et al. </a:t>
            </a:r>
            <a:r>
              <a:rPr lang="en-US" sz="1000" i="1" dirty="0"/>
              <a:t>J </a:t>
            </a:r>
            <a:r>
              <a:rPr lang="en-US" sz="1000" i="1" dirty="0" err="1"/>
              <a:t>Pediatr</a:t>
            </a:r>
            <a:r>
              <a:rPr lang="en-US" sz="1000" i="1" dirty="0"/>
              <a:t> </a:t>
            </a:r>
            <a:r>
              <a:rPr lang="en-US" sz="1000" i="1" dirty="0" err="1"/>
              <a:t>Gastoenterol</a:t>
            </a:r>
            <a:r>
              <a:rPr lang="en-US" sz="1000" i="1" dirty="0"/>
              <a:t> </a:t>
            </a:r>
            <a:r>
              <a:rPr lang="en-US" sz="1000" i="1" dirty="0" err="1"/>
              <a:t>Nutr</a:t>
            </a:r>
            <a:r>
              <a:rPr lang="en-US" sz="1000" i="1" dirty="0"/>
              <a:t>. </a:t>
            </a:r>
            <a:r>
              <a:rPr lang="en-US" sz="1000" dirty="0"/>
              <a:t>2020;71:328–332; 2. Kia L, Hirano I. </a:t>
            </a:r>
            <a:r>
              <a:rPr lang="en-US" sz="1000" i="1" dirty="0"/>
              <a:t>Curr Opin Gastroenterol. </a:t>
            </a:r>
            <a:r>
              <a:rPr lang="en-US" sz="1000" dirty="0"/>
              <a:t>2016;32:325–311; 3. Dellon ES, et al. </a:t>
            </a:r>
            <a:r>
              <a:rPr lang="en-US" sz="1000" i="1" dirty="0"/>
              <a:t>Am J Gastroenterol. </a:t>
            </a:r>
            <a:r>
              <a:rPr lang="en-US" sz="1000" dirty="0"/>
              <a:t>2025;120:31–59.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BEC87D-182A-799C-4EFB-027238AE8F89}"/>
              </a:ext>
            </a:extLst>
          </p:cNvPr>
          <p:cNvSpPr/>
          <p:nvPr/>
        </p:nvSpPr>
        <p:spPr>
          <a:xfrm>
            <a:off x="479425" y="1412874"/>
            <a:ext cx="11233150" cy="4299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EREFS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identifies and grades the severity of the following common, reproducible and identifiable endoscopic features: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1*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BAE8C-36C9-BD0B-C0C9-F7231DAAFAF9}"/>
              </a:ext>
            </a:extLst>
          </p:cNvPr>
          <p:cNvSpPr/>
          <p:nvPr/>
        </p:nvSpPr>
        <p:spPr>
          <a:xfrm>
            <a:off x="479425" y="2338059"/>
            <a:ext cx="11233150" cy="640759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FAF90-F011-2951-BA2B-23FFF965AD55}"/>
              </a:ext>
            </a:extLst>
          </p:cNvPr>
          <p:cNvSpPr txBox="1"/>
          <p:nvPr/>
        </p:nvSpPr>
        <p:spPr>
          <a:xfrm>
            <a:off x="589126" y="2381439"/>
            <a:ext cx="22955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dema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(loss of vascular markings)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C8453-3B86-0A71-A9F3-5457B99DA732}"/>
              </a:ext>
            </a:extLst>
          </p:cNvPr>
          <p:cNvSpPr/>
          <p:nvPr/>
        </p:nvSpPr>
        <p:spPr>
          <a:xfrm>
            <a:off x="479425" y="3034657"/>
            <a:ext cx="11233150" cy="640759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EB77D-C34C-19B9-857D-5D7D3F7734F4}"/>
              </a:ext>
            </a:extLst>
          </p:cNvPr>
          <p:cNvSpPr txBox="1"/>
          <p:nvPr/>
        </p:nvSpPr>
        <p:spPr>
          <a:xfrm>
            <a:off x="589126" y="3078037"/>
            <a:ext cx="22955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ings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trachealization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F8794-2B18-4258-FE23-F7EDE86D6557}"/>
              </a:ext>
            </a:extLst>
          </p:cNvPr>
          <p:cNvSpPr/>
          <p:nvPr/>
        </p:nvSpPr>
        <p:spPr>
          <a:xfrm>
            <a:off x="479425" y="3731255"/>
            <a:ext cx="11233150" cy="640759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4CC1EA-9666-80F9-6001-AD36D3011E46}"/>
              </a:ext>
            </a:extLst>
          </p:cNvPr>
          <p:cNvSpPr txBox="1"/>
          <p:nvPr/>
        </p:nvSpPr>
        <p:spPr>
          <a:xfrm>
            <a:off x="589126" y="3774635"/>
            <a:ext cx="22955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xudate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(with plaques)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9A63EC-C4F2-0525-6F28-D743DA9B4DE0}"/>
              </a:ext>
            </a:extLst>
          </p:cNvPr>
          <p:cNvSpPr/>
          <p:nvPr/>
        </p:nvSpPr>
        <p:spPr>
          <a:xfrm>
            <a:off x="479425" y="4427853"/>
            <a:ext cx="11233150" cy="640759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89CD2A-3336-8363-39B3-C0771DEAB609}"/>
              </a:ext>
            </a:extLst>
          </p:cNvPr>
          <p:cNvSpPr txBox="1"/>
          <p:nvPr/>
        </p:nvSpPr>
        <p:spPr>
          <a:xfrm>
            <a:off x="589126" y="4471233"/>
            <a:ext cx="22955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urrows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(vertical lines)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E2BEBD-8BA0-D6CD-669A-492606518885}"/>
              </a:ext>
            </a:extLst>
          </p:cNvPr>
          <p:cNvSpPr/>
          <p:nvPr/>
        </p:nvSpPr>
        <p:spPr>
          <a:xfrm>
            <a:off x="479425" y="5124450"/>
            <a:ext cx="11233150" cy="640759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D04A1D-875A-B4A4-63B1-137E156F5F36}"/>
              </a:ext>
            </a:extLst>
          </p:cNvPr>
          <p:cNvSpPr txBox="1"/>
          <p:nvPr/>
        </p:nvSpPr>
        <p:spPr>
          <a:xfrm>
            <a:off x="580801" y="5275552"/>
            <a:ext cx="229552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tricture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B9E66-98AE-19E8-54F0-47F6B8C41F91}"/>
              </a:ext>
            </a:extLst>
          </p:cNvPr>
          <p:cNvSpPr txBox="1"/>
          <p:nvPr/>
        </p:nvSpPr>
        <p:spPr>
          <a:xfrm>
            <a:off x="3857587" y="2402733"/>
            <a:ext cx="1207933" cy="51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Distinct vascularity</a:t>
            </a:r>
            <a:endParaRPr lang="en-US" sz="2400" b="1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26C9B-B025-B4C2-66AC-E57853CBC9B6}"/>
              </a:ext>
            </a:extLst>
          </p:cNvPr>
          <p:cNvSpPr txBox="1"/>
          <p:nvPr/>
        </p:nvSpPr>
        <p:spPr>
          <a:xfrm>
            <a:off x="5724445" y="2440833"/>
            <a:ext cx="1536628" cy="4352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</a:p>
          <a:p>
            <a:pPr algn="ctr"/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Decreased vascularity</a:t>
            </a:r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4D725-E603-7DE6-F055-2EEDEEA557F5}"/>
              </a:ext>
            </a:extLst>
          </p:cNvPr>
          <p:cNvSpPr txBox="1"/>
          <p:nvPr/>
        </p:nvSpPr>
        <p:spPr>
          <a:xfrm>
            <a:off x="3857587" y="3099331"/>
            <a:ext cx="1207933" cy="51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95EDF-8A4F-B631-0141-F50E03C2AA73}"/>
              </a:ext>
            </a:extLst>
          </p:cNvPr>
          <p:cNvSpPr txBox="1"/>
          <p:nvPr/>
        </p:nvSpPr>
        <p:spPr>
          <a:xfrm>
            <a:off x="5724445" y="3137431"/>
            <a:ext cx="1536628" cy="4352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noProof="0">
                <a:solidFill>
                  <a:srgbClr val="656665"/>
                </a:solidFill>
              </a:rPr>
              <a:t>Mild</a:t>
            </a:r>
            <a:br>
              <a:rPr lang="en-US" sz="1400" noProof="0">
                <a:solidFill>
                  <a:srgbClr val="656665"/>
                </a:solidFill>
              </a:rPr>
            </a:br>
            <a:r>
              <a:rPr lang="en-US" sz="1100" noProof="0">
                <a:solidFill>
                  <a:srgbClr val="656665"/>
                </a:solidFill>
              </a:rPr>
              <a:t>Ridges</a:t>
            </a:r>
            <a:endParaRPr lang="en-US" sz="1400" noProof="0">
              <a:solidFill>
                <a:srgbClr val="65666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ABCE8-A708-7105-31DF-123D9E9C33A7}"/>
              </a:ext>
            </a:extLst>
          </p:cNvPr>
          <p:cNvSpPr txBox="1"/>
          <p:nvPr/>
        </p:nvSpPr>
        <p:spPr>
          <a:xfrm>
            <a:off x="7837255" y="3125719"/>
            <a:ext cx="1373420" cy="4586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Distinct rings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0400A-6C9A-00EA-FD7E-76E714A20F61}"/>
              </a:ext>
            </a:extLst>
          </p:cNvPr>
          <p:cNvSpPr txBox="1"/>
          <p:nvPr/>
        </p:nvSpPr>
        <p:spPr>
          <a:xfrm>
            <a:off x="9799892" y="3096528"/>
            <a:ext cx="1510558" cy="5170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en-US" sz="1100" dirty="0">
                <a:solidFill>
                  <a:srgbClr val="656665"/>
                </a:solidFill>
                <a:latin typeface="Calibri"/>
              </a:rPr>
              <a:t>Scope cannot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2E31FA-8343-E735-C8EC-E2F68A14C469}"/>
              </a:ext>
            </a:extLst>
          </p:cNvPr>
          <p:cNvSpPr txBox="1"/>
          <p:nvPr/>
        </p:nvSpPr>
        <p:spPr>
          <a:xfrm>
            <a:off x="3857587" y="3795929"/>
            <a:ext cx="1207933" cy="51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81DDFD-329A-6A7F-2F3A-C675462A362F}"/>
              </a:ext>
            </a:extLst>
          </p:cNvPr>
          <p:cNvSpPr txBox="1"/>
          <p:nvPr/>
        </p:nvSpPr>
        <p:spPr>
          <a:xfrm>
            <a:off x="5724445" y="3834029"/>
            <a:ext cx="1536628" cy="4352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noProof="0" dirty="0">
                <a:solidFill>
                  <a:srgbClr val="656665"/>
                </a:solidFill>
              </a:rPr>
              <a:t>Mild</a:t>
            </a:r>
            <a:br>
              <a:rPr lang="en-US" sz="1400" noProof="0" dirty="0">
                <a:solidFill>
                  <a:srgbClr val="656665"/>
                </a:solidFill>
              </a:rPr>
            </a:br>
            <a:r>
              <a:rPr lang="en-US" sz="1100" noProof="0" dirty="0">
                <a:solidFill>
                  <a:srgbClr val="656665"/>
                </a:solidFill>
              </a:rPr>
              <a:t>≤10% surface area</a:t>
            </a:r>
            <a:endParaRPr lang="en-US" sz="1400" noProof="0" dirty="0">
              <a:solidFill>
                <a:srgbClr val="656665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4FBF39-7401-2B19-D122-B39EF2693193}"/>
              </a:ext>
            </a:extLst>
          </p:cNvPr>
          <p:cNvSpPr txBox="1"/>
          <p:nvPr/>
        </p:nvSpPr>
        <p:spPr>
          <a:xfrm>
            <a:off x="7837255" y="3822317"/>
            <a:ext cx="1373420" cy="4586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noProof="0" dirty="0"/>
              <a:t>Severe</a:t>
            </a:r>
            <a:r>
              <a:rPr lang="en-US" sz="1400" noProof="0" dirty="0"/>
              <a:t> </a:t>
            </a:r>
            <a:br>
              <a:rPr lang="en-US" sz="1400" noProof="0" dirty="0"/>
            </a:br>
            <a:r>
              <a:rPr lang="en-US" sz="1100" noProof="0" dirty="0"/>
              <a:t>&gt;10% surface area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3EB26D-D8FA-3951-2586-930B7C371731}"/>
              </a:ext>
            </a:extLst>
          </p:cNvPr>
          <p:cNvSpPr txBox="1"/>
          <p:nvPr/>
        </p:nvSpPr>
        <p:spPr>
          <a:xfrm>
            <a:off x="3857587" y="4492527"/>
            <a:ext cx="1207933" cy="51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1CF461-964A-B329-B976-EB02536BF804}"/>
              </a:ext>
            </a:extLst>
          </p:cNvPr>
          <p:cNvSpPr txBox="1"/>
          <p:nvPr/>
        </p:nvSpPr>
        <p:spPr>
          <a:xfrm>
            <a:off x="5724445" y="4530627"/>
            <a:ext cx="1536628" cy="4352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noProof="0">
                <a:solidFill>
                  <a:srgbClr val="656665"/>
                </a:solidFill>
              </a:rPr>
              <a:t>Mild</a:t>
            </a:r>
            <a:endParaRPr lang="en-US" sz="1400" noProof="0">
              <a:solidFill>
                <a:srgbClr val="656665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D1E087-D9A3-F27E-62A2-9E58E23BAB09}"/>
              </a:ext>
            </a:extLst>
          </p:cNvPr>
          <p:cNvSpPr txBox="1"/>
          <p:nvPr/>
        </p:nvSpPr>
        <p:spPr>
          <a:xfrm>
            <a:off x="7722955" y="4518915"/>
            <a:ext cx="1602020" cy="45863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</a:t>
            </a:r>
          </a:p>
          <a:p>
            <a:pPr algn="ctr"/>
            <a:r>
              <a:rPr lang="en-US" sz="1100" noProof="0" dirty="0">
                <a:solidFill>
                  <a:srgbClr val="656665"/>
                </a:solidFill>
              </a:rPr>
              <a:t>With appreciable depth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05C714-BCCD-E4AC-E35E-9921012A43F6}"/>
              </a:ext>
            </a:extLst>
          </p:cNvPr>
          <p:cNvSpPr txBox="1"/>
          <p:nvPr/>
        </p:nvSpPr>
        <p:spPr>
          <a:xfrm>
            <a:off x="3857587" y="5189124"/>
            <a:ext cx="1207933" cy="51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BCCDFE-1526-9890-A5FE-AEE545BFAEAD}"/>
              </a:ext>
            </a:extLst>
          </p:cNvPr>
          <p:cNvSpPr txBox="1"/>
          <p:nvPr/>
        </p:nvSpPr>
        <p:spPr>
          <a:xfrm>
            <a:off x="5724445" y="5227224"/>
            <a:ext cx="1536628" cy="4352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noProof="0" dirty="0">
                <a:solidFill>
                  <a:srgbClr val="656665"/>
                </a:solidFill>
              </a:rPr>
              <a:t>Present</a:t>
            </a:r>
            <a:endParaRPr lang="en-US" sz="1400" noProof="0" dirty="0">
              <a:solidFill>
                <a:srgbClr val="6566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7C98F-8D82-5A60-9649-B0CFD78E5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-form: Shape 32">
            <a:extLst>
              <a:ext uri="{FF2B5EF4-FFF2-40B4-BE49-F238E27FC236}">
                <a16:creationId xmlns:a16="http://schemas.microsoft.com/office/drawing/2014/main" id="{AF394DEF-034A-E8C6-5E11-B9957A85525A}"/>
              </a:ext>
            </a:extLst>
          </p:cNvPr>
          <p:cNvSpPr/>
          <p:nvPr/>
        </p:nvSpPr>
        <p:spPr>
          <a:xfrm rot="5400000">
            <a:off x="898355" y="1706638"/>
            <a:ext cx="2936661" cy="3774523"/>
          </a:xfrm>
          <a:custGeom>
            <a:avLst/>
            <a:gdLst>
              <a:gd name="connsiteX0" fmla="*/ 0 w 3246998"/>
              <a:gd name="connsiteY0" fmla="*/ 3774523 h 3774523"/>
              <a:gd name="connsiteX1" fmla="*/ 0 w 3246998"/>
              <a:gd name="connsiteY1" fmla="*/ 353444 h 3774523"/>
              <a:gd name="connsiteX2" fmla="*/ 1259445 w 3246998"/>
              <a:gd name="connsiteY2" fmla="*/ 353444 h 3774523"/>
              <a:gd name="connsiteX3" fmla="*/ 1623500 w 3246998"/>
              <a:gd name="connsiteY3" fmla="*/ 0 h 3774523"/>
              <a:gd name="connsiteX4" fmla="*/ 1987555 w 3246998"/>
              <a:gd name="connsiteY4" fmla="*/ 353444 h 3774523"/>
              <a:gd name="connsiteX5" fmla="*/ 3246998 w 3246998"/>
              <a:gd name="connsiteY5" fmla="*/ 353444 h 3774523"/>
              <a:gd name="connsiteX6" fmla="*/ 3246998 w 3246998"/>
              <a:gd name="connsiteY6" fmla="*/ 3774523 h 377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998" h="3774523">
                <a:moveTo>
                  <a:pt x="0" y="3774523"/>
                </a:moveTo>
                <a:lnTo>
                  <a:pt x="0" y="353444"/>
                </a:lnTo>
                <a:lnTo>
                  <a:pt x="1259445" y="353444"/>
                </a:lnTo>
                <a:lnTo>
                  <a:pt x="1623500" y="0"/>
                </a:lnTo>
                <a:lnTo>
                  <a:pt x="1987555" y="353444"/>
                </a:lnTo>
                <a:lnTo>
                  <a:pt x="3246998" y="353444"/>
                </a:lnTo>
                <a:lnTo>
                  <a:pt x="3246998" y="3774523"/>
                </a:lnTo>
                <a:close/>
              </a:path>
            </a:pathLst>
          </a:custGeom>
          <a:solidFill>
            <a:srgbClr val="57099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2" name="Free-form: Shape 31">
            <a:extLst>
              <a:ext uri="{FF2B5EF4-FFF2-40B4-BE49-F238E27FC236}">
                <a16:creationId xmlns:a16="http://schemas.microsoft.com/office/drawing/2014/main" id="{B7153F9B-17A6-B86E-50F0-0D910C26A0C4}"/>
              </a:ext>
            </a:extLst>
          </p:cNvPr>
          <p:cNvSpPr/>
          <p:nvPr/>
        </p:nvSpPr>
        <p:spPr>
          <a:xfrm rot="5400000">
            <a:off x="4804160" y="1706717"/>
            <a:ext cx="2936663" cy="3774367"/>
          </a:xfrm>
          <a:custGeom>
            <a:avLst/>
            <a:gdLst>
              <a:gd name="connsiteX0" fmla="*/ 0 w 3246998"/>
              <a:gd name="connsiteY0" fmla="*/ 3774367 h 3774367"/>
              <a:gd name="connsiteX1" fmla="*/ 0 w 3246998"/>
              <a:gd name="connsiteY1" fmla="*/ 353288 h 3774367"/>
              <a:gd name="connsiteX2" fmla="*/ 1259605 w 3246998"/>
              <a:gd name="connsiteY2" fmla="*/ 353288 h 3774367"/>
              <a:gd name="connsiteX3" fmla="*/ 1623500 w 3246998"/>
              <a:gd name="connsiteY3" fmla="*/ 0 h 3774367"/>
              <a:gd name="connsiteX4" fmla="*/ 1987394 w 3246998"/>
              <a:gd name="connsiteY4" fmla="*/ 353288 h 3774367"/>
              <a:gd name="connsiteX5" fmla="*/ 3246998 w 3246998"/>
              <a:gd name="connsiteY5" fmla="*/ 353288 h 3774367"/>
              <a:gd name="connsiteX6" fmla="*/ 3246998 w 3246998"/>
              <a:gd name="connsiteY6" fmla="*/ 3774367 h 377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998" h="3774367">
                <a:moveTo>
                  <a:pt x="0" y="3774367"/>
                </a:moveTo>
                <a:lnTo>
                  <a:pt x="0" y="353288"/>
                </a:lnTo>
                <a:lnTo>
                  <a:pt x="1259605" y="353288"/>
                </a:lnTo>
                <a:lnTo>
                  <a:pt x="1623500" y="0"/>
                </a:lnTo>
                <a:lnTo>
                  <a:pt x="1987394" y="353288"/>
                </a:lnTo>
                <a:lnTo>
                  <a:pt x="3246998" y="353288"/>
                </a:lnTo>
                <a:lnTo>
                  <a:pt x="3246998" y="3774367"/>
                </a:lnTo>
                <a:close/>
              </a:path>
            </a:pathLst>
          </a:custGeom>
          <a:solidFill>
            <a:srgbClr val="28ABE1">
              <a:alpha val="10196"/>
            </a:srgb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871A62-35E1-8085-93F0-2AE500FD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 noProof="0"/>
              <a:t>General recommendations for endoscopy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55631E-C502-0EB8-B213-E28CA000A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000" dirty="0"/>
              <a:t>*PPIs may prevent a definitive diagnosis of EoE, through suppression of </a:t>
            </a:r>
            <a:r>
              <a:rPr lang="en-GB" sz="1000" dirty="0" err="1"/>
              <a:t>esophageal</a:t>
            </a:r>
            <a:r>
              <a:rPr lang="en-GB" sz="1000" dirty="0"/>
              <a:t> </a:t>
            </a:r>
            <a:r>
              <a:rPr lang="en-GB" sz="1000" dirty="0" err="1"/>
              <a:t>eosinphils</a:t>
            </a:r>
            <a:r>
              <a:rPr lang="en-GB" sz="1000" dirty="0"/>
              <a:t> below the diagnostic threshold</a:t>
            </a:r>
            <a:endParaRPr lang="en-US" sz="1000" dirty="0"/>
          </a:p>
          <a:p>
            <a:r>
              <a:rPr lang="en-US" sz="1000" dirty="0"/>
              <a:t>EoE, eosinophilic esophagitis; EOS, eosinophils; </a:t>
            </a:r>
            <a:r>
              <a:rPr lang="en-US" sz="1000" dirty="0" err="1"/>
              <a:t>eos</a:t>
            </a:r>
            <a:r>
              <a:rPr lang="en-US" sz="1000" dirty="0"/>
              <a:t>/</a:t>
            </a:r>
            <a:r>
              <a:rPr lang="en-US" sz="1000" dirty="0" err="1"/>
              <a:t>hpf</a:t>
            </a:r>
            <a:r>
              <a:rPr lang="en-US" sz="1000" dirty="0"/>
              <a:t>, eosinophils per high-powered field; PPIs, proton-pump inhibitors</a:t>
            </a:r>
          </a:p>
          <a:p>
            <a:r>
              <a:rPr lang="en-US" sz="1000" dirty="0"/>
              <a:t>Dhar A, et al. </a:t>
            </a:r>
            <a:r>
              <a:rPr lang="en-US" sz="1000" i="1" dirty="0"/>
              <a:t>Gut. </a:t>
            </a:r>
            <a:r>
              <a:rPr lang="en-US" sz="1000" dirty="0"/>
              <a:t>2022;71:1459–1487.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DC270-923F-438F-2B7B-A2E43622531C}"/>
              </a:ext>
            </a:extLst>
          </p:cNvPr>
          <p:cNvSpPr/>
          <p:nvPr/>
        </p:nvSpPr>
        <p:spPr>
          <a:xfrm>
            <a:off x="479425" y="1412875"/>
            <a:ext cx="11233150" cy="5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noProof="0"/>
              <a:t>Diagnosis of EoE should be based on endoscopic and histological assessments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AD9AE2-5D59-1AB4-1D00-EE5B43677585}"/>
              </a:ext>
            </a:extLst>
          </p:cNvPr>
          <p:cNvSpPr/>
          <p:nvPr/>
        </p:nvSpPr>
        <p:spPr>
          <a:xfrm>
            <a:off x="8291344" y="2125569"/>
            <a:ext cx="3421079" cy="2936661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5414F-8FAB-43DA-67D5-BA2E2F15C7E0}"/>
              </a:ext>
            </a:extLst>
          </p:cNvPr>
          <p:cNvSpPr/>
          <p:nvPr/>
        </p:nvSpPr>
        <p:spPr>
          <a:xfrm>
            <a:off x="479424" y="3657341"/>
            <a:ext cx="3410405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Refer patients to gastroenterology for endoscopy if the patient presents with symptoms suggestive of EoE or 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an emergency presentation with 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food bolus obstruction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AE39E-3211-0990-6756-A67F2B6B949B}"/>
              </a:ext>
            </a:extLst>
          </p:cNvPr>
          <p:cNvSpPr/>
          <p:nvPr/>
        </p:nvSpPr>
        <p:spPr>
          <a:xfrm>
            <a:off x="4385156" y="3657341"/>
            <a:ext cx="3394349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At least six esophageal biopsies from at least two esophageal levels (</a:t>
            </a:r>
            <a:r>
              <a:rPr lang="en-US" sz="1400" noProof="0" dirty="0" err="1">
                <a:ea typeface="Roboto" panose="02000000000000000000" pitchFamily="2" charset="0"/>
                <a:cs typeface="Calibri" panose="020F0502020204030204" pitchFamily="34" charset="0"/>
              </a:rPr>
              <a:t>eg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 proximal/ mid and distal) are recommended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5B5A94-5AB1-8A5F-AF6F-516392F924F1}"/>
              </a:ext>
            </a:extLst>
          </p:cNvPr>
          <p:cNvSpPr/>
          <p:nvPr/>
        </p:nvSpPr>
        <p:spPr>
          <a:xfrm>
            <a:off x="8291036" y="3657341"/>
            <a:ext cx="3421539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Diagnosis requires esophageal biopsies showing at least 15 </a:t>
            </a:r>
            <a:r>
              <a:rPr lang="en-US" sz="1400" noProof="0" dirty="0" err="1">
                <a:ea typeface="Roboto" panose="02000000000000000000" pitchFamily="2" charset="0"/>
                <a:cs typeface="Calibri" panose="020F0502020204030204" pitchFamily="34" charset="0"/>
              </a:rPr>
              <a:t>eos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en-US" sz="1400" noProof="0" dirty="0" err="1">
                <a:ea typeface="Roboto" panose="02000000000000000000" pitchFamily="2" charset="0"/>
                <a:cs typeface="Calibri" panose="020F0502020204030204" pitchFamily="34" charset="0"/>
              </a:rPr>
              <a:t>hpf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(or ≥15 EOS/0.3 mm</a:t>
            </a:r>
            <a:r>
              <a:rPr lang="en-US" sz="14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 or &gt;60 EOS/mm</a:t>
            </a:r>
            <a:r>
              <a:rPr lang="en-US" sz="14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),</a:t>
            </a:r>
            <a:b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in the absence of other causes of esophageal eosinophilia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D0D92A-4C9C-4FC2-49A6-48BCEF1C767D}"/>
              </a:ext>
            </a:extLst>
          </p:cNvPr>
          <p:cNvSpPr/>
          <p:nvPr/>
        </p:nvSpPr>
        <p:spPr>
          <a:xfrm>
            <a:off x="1591032" y="2302154"/>
            <a:ext cx="1197864" cy="11978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0B81E3-067A-E8CB-C9CE-88A1E1936BE7}"/>
              </a:ext>
            </a:extLst>
          </p:cNvPr>
          <p:cNvSpPr/>
          <p:nvPr/>
        </p:nvSpPr>
        <p:spPr>
          <a:xfrm>
            <a:off x="5496916" y="2302154"/>
            <a:ext cx="1197864" cy="11978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DCCA78-097B-F200-ABEA-20CC327BB985}"/>
              </a:ext>
            </a:extLst>
          </p:cNvPr>
          <p:cNvSpPr/>
          <p:nvPr/>
        </p:nvSpPr>
        <p:spPr>
          <a:xfrm>
            <a:off x="9402799" y="2302154"/>
            <a:ext cx="1197864" cy="11978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113">
            <a:extLst>
              <a:ext uri="{FF2B5EF4-FFF2-40B4-BE49-F238E27FC236}">
                <a16:creationId xmlns:a16="http://schemas.microsoft.com/office/drawing/2014/main" id="{16D942E9-4E82-7A98-45EE-289AA0BF25A3}"/>
              </a:ext>
            </a:extLst>
          </p:cNvPr>
          <p:cNvSpPr/>
          <p:nvPr/>
        </p:nvSpPr>
        <p:spPr>
          <a:xfrm>
            <a:off x="1933200" y="2585835"/>
            <a:ext cx="545999" cy="630502"/>
          </a:xfrm>
          <a:custGeom>
            <a:avLst/>
            <a:gdLst>
              <a:gd name="connsiteX0" fmla="*/ 0 w 629859"/>
              <a:gd name="connsiteY0" fmla="*/ 705804 h 727341"/>
              <a:gd name="connsiteX1" fmla="*/ 308 w 629859"/>
              <a:gd name="connsiteY1" fmla="*/ 703428 h 727341"/>
              <a:gd name="connsiteX2" fmla="*/ 2024 w 629859"/>
              <a:gd name="connsiteY2" fmla="*/ 675268 h 727341"/>
              <a:gd name="connsiteX3" fmla="*/ 26092 w 629859"/>
              <a:gd name="connsiteY3" fmla="*/ 610544 h 727341"/>
              <a:gd name="connsiteX4" fmla="*/ 54560 w 629859"/>
              <a:gd name="connsiteY4" fmla="*/ 573716 h 727341"/>
              <a:gd name="connsiteX5" fmla="*/ 98560 w 629859"/>
              <a:gd name="connsiteY5" fmla="*/ 535920 h 727341"/>
              <a:gd name="connsiteX6" fmla="*/ 119944 w 629859"/>
              <a:gd name="connsiteY6" fmla="*/ 523424 h 727341"/>
              <a:gd name="connsiteX7" fmla="*/ 144936 w 629859"/>
              <a:gd name="connsiteY7" fmla="*/ 515988 h 727341"/>
              <a:gd name="connsiteX8" fmla="*/ 172964 w 629859"/>
              <a:gd name="connsiteY8" fmla="*/ 512864 h 727341"/>
              <a:gd name="connsiteX9" fmla="*/ 209088 w 629859"/>
              <a:gd name="connsiteY9" fmla="*/ 509036 h 727341"/>
              <a:gd name="connsiteX10" fmla="*/ 246752 w 629859"/>
              <a:gd name="connsiteY10" fmla="*/ 499312 h 727341"/>
              <a:gd name="connsiteX11" fmla="*/ 263736 w 629859"/>
              <a:gd name="connsiteY11" fmla="*/ 489896 h 727341"/>
              <a:gd name="connsiteX12" fmla="*/ 270380 w 629859"/>
              <a:gd name="connsiteY12" fmla="*/ 479468 h 727341"/>
              <a:gd name="connsiteX13" fmla="*/ 273636 w 629859"/>
              <a:gd name="connsiteY13" fmla="*/ 446908 h 727341"/>
              <a:gd name="connsiteX14" fmla="*/ 273108 w 629859"/>
              <a:gd name="connsiteY14" fmla="*/ 439208 h 727341"/>
              <a:gd name="connsiteX15" fmla="*/ 269236 w 629859"/>
              <a:gd name="connsiteY15" fmla="*/ 431552 h 727341"/>
              <a:gd name="connsiteX16" fmla="*/ 252164 w 629859"/>
              <a:gd name="connsiteY16" fmla="*/ 415096 h 727341"/>
              <a:gd name="connsiteX17" fmla="*/ 250492 w 629859"/>
              <a:gd name="connsiteY17" fmla="*/ 413336 h 727341"/>
              <a:gd name="connsiteX18" fmla="*/ 246620 w 629859"/>
              <a:gd name="connsiteY18" fmla="*/ 393316 h 727341"/>
              <a:gd name="connsiteX19" fmla="*/ 250712 w 629859"/>
              <a:gd name="connsiteY19" fmla="*/ 385220 h 727341"/>
              <a:gd name="connsiteX20" fmla="*/ 261712 w 629859"/>
              <a:gd name="connsiteY20" fmla="*/ 369116 h 727341"/>
              <a:gd name="connsiteX21" fmla="*/ 262900 w 629859"/>
              <a:gd name="connsiteY21" fmla="*/ 358952 h 727341"/>
              <a:gd name="connsiteX22" fmla="*/ 260524 w 629859"/>
              <a:gd name="connsiteY22" fmla="*/ 354552 h 727341"/>
              <a:gd name="connsiteX23" fmla="*/ 254144 w 629859"/>
              <a:gd name="connsiteY23" fmla="*/ 344256 h 727341"/>
              <a:gd name="connsiteX24" fmla="*/ 247676 w 629859"/>
              <a:gd name="connsiteY24" fmla="*/ 326172 h 727341"/>
              <a:gd name="connsiteX25" fmla="*/ 253836 w 629859"/>
              <a:gd name="connsiteY25" fmla="*/ 308572 h 727341"/>
              <a:gd name="connsiteX26" fmla="*/ 258236 w 629859"/>
              <a:gd name="connsiteY26" fmla="*/ 304920 h 727341"/>
              <a:gd name="connsiteX27" fmla="*/ 268796 w 629859"/>
              <a:gd name="connsiteY27" fmla="*/ 292644 h 727341"/>
              <a:gd name="connsiteX28" fmla="*/ 268281 w 629859"/>
              <a:gd name="connsiteY28" fmla="*/ 287630 h 727341"/>
              <a:gd name="connsiteX29" fmla="*/ 268224 w 629859"/>
              <a:gd name="connsiteY29" fmla="*/ 287584 h 727341"/>
              <a:gd name="connsiteX30" fmla="*/ 267696 w 629859"/>
              <a:gd name="connsiteY30" fmla="*/ 287232 h 727341"/>
              <a:gd name="connsiteX31" fmla="*/ 265936 w 629859"/>
              <a:gd name="connsiteY31" fmla="*/ 286132 h 727341"/>
              <a:gd name="connsiteX32" fmla="*/ 239008 w 629859"/>
              <a:gd name="connsiteY32" fmla="*/ 270072 h 727341"/>
              <a:gd name="connsiteX33" fmla="*/ 188144 w 629859"/>
              <a:gd name="connsiteY33" fmla="*/ 223872 h 727341"/>
              <a:gd name="connsiteX34" fmla="*/ 153560 w 629859"/>
              <a:gd name="connsiteY34" fmla="*/ 171512 h 727341"/>
              <a:gd name="connsiteX35" fmla="*/ 131560 w 629859"/>
              <a:gd name="connsiteY35" fmla="*/ 124696 h 727341"/>
              <a:gd name="connsiteX36" fmla="*/ 122760 w 629859"/>
              <a:gd name="connsiteY36" fmla="*/ 88484 h 727341"/>
              <a:gd name="connsiteX37" fmla="*/ 120692 w 629859"/>
              <a:gd name="connsiteY37" fmla="*/ 41448 h 727341"/>
              <a:gd name="connsiteX38" fmla="*/ 122892 w 629859"/>
              <a:gd name="connsiteY38" fmla="*/ 10648 h 727341"/>
              <a:gd name="connsiteX39" fmla="*/ 132528 w 629859"/>
              <a:gd name="connsiteY39" fmla="*/ 352 h 727341"/>
              <a:gd name="connsiteX40" fmla="*/ 133408 w 629859"/>
              <a:gd name="connsiteY40" fmla="*/ 0 h 727341"/>
              <a:gd name="connsiteX41" fmla="*/ 178156 w 629859"/>
              <a:gd name="connsiteY41" fmla="*/ 0 h 727341"/>
              <a:gd name="connsiteX42" fmla="*/ 178816 w 629859"/>
              <a:gd name="connsiteY42" fmla="*/ 308 h 727341"/>
              <a:gd name="connsiteX43" fmla="*/ 188804 w 629859"/>
              <a:gd name="connsiteY43" fmla="*/ 11836 h 727341"/>
              <a:gd name="connsiteX44" fmla="*/ 189860 w 629859"/>
              <a:gd name="connsiteY44" fmla="*/ 31328 h 727341"/>
              <a:gd name="connsiteX45" fmla="*/ 192280 w 629859"/>
              <a:gd name="connsiteY45" fmla="*/ 55396 h 727341"/>
              <a:gd name="connsiteX46" fmla="*/ 207548 w 629859"/>
              <a:gd name="connsiteY46" fmla="*/ 109472 h 727341"/>
              <a:gd name="connsiteX47" fmla="*/ 235796 w 629859"/>
              <a:gd name="connsiteY47" fmla="*/ 157168 h 727341"/>
              <a:gd name="connsiteX48" fmla="*/ 262196 w 629859"/>
              <a:gd name="connsiteY48" fmla="*/ 181412 h 727341"/>
              <a:gd name="connsiteX49" fmla="*/ 265100 w 629859"/>
              <a:gd name="connsiteY49" fmla="*/ 183216 h 727341"/>
              <a:gd name="connsiteX50" fmla="*/ 265408 w 629859"/>
              <a:gd name="connsiteY50" fmla="*/ 182512 h 727341"/>
              <a:gd name="connsiteX51" fmla="*/ 266508 w 629859"/>
              <a:gd name="connsiteY51" fmla="*/ 177760 h 727341"/>
              <a:gd name="connsiteX52" fmla="*/ 276716 w 629859"/>
              <a:gd name="connsiteY52" fmla="*/ 145508 h 727341"/>
              <a:gd name="connsiteX53" fmla="*/ 339108 w 629859"/>
              <a:gd name="connsiteY53" fmla="*/ 85140 h 727341"/>
              <a:gd name="connsiteX54" fmla="*/ 403744 w 629859"/>
              <a:gd name="connsiteY54" fmla="*/ 71940 h 727341"/>
              <a:gd name="connsiteX55" fmla="*/ 425172 w 629859"/>
              <a:gd name="connsiteY55" fmla="*/ 71500 h 727341"/>
              <a:gd name="connsiteX56" fmla="*/ 449064 w 629859"/>
              <a:gd name="connsiteY56" fmla="*/ 73612 h 727341"/>
              <a:gd name="connsiteX57" fmla="*/ 488664 w 629859"/>
              <a:gd name="connsiteY57" fmla="*/ 88968 h 727341"/>
              <a:gd name="connsiteX58" fmla="*/ 580008 w 629859"/>
              <a:gd name="connsiteY58" fmla="*/ 177452 h 727341"/>
              <a:gd name="connsiteX59" fmla="*/ 621016 w 629859"/>
              <a:gd name="connsiteY59" fmla="*/ 274868 h 727341"/>
              <a:gd name="connsiteX60" fmla="*/ 628188 w 629859"/>
              <a:gd name="connsiteY60" fmla="*/ 317416 h 727341"/>
              <a:gd name="connsiteX61" fmla="*/ 629508 w 629859"/>
              <a:gd name="connsiteY61" fmla="*/ 341220 h 727341"/>
              <a:gd name="connsiteX62" fmla="*/ 629860 w 629859"/>
              <a:gd name="connsiteY62" fmla="*/ 345356 h 727341"/>
              <a:gd name="connsiteX63" fmla="*/ 629860 w 629859"/>
              <a:gd name="connsiteY63" fmla="*/ 353672 h 727341"/>
              <a:gd name="connsiteX64" fmla="*/ 629596 w 629859"/>
              <a:gd name="connsiteY64" fmla="*/ 355344 h 727341"/>
              <a:gd name="connsiteX65" fmla="*/ 629288 w 629859"/>
              <a:gd name="connsiteY65" fmla="*/ 367444 h 727341"/>
              <a:gd name="connsiteX66" fmla="*/ 627176 w 629859"/>
              <a:gd name="connsiteY66" fmla="*/ 395032 h 727341"/>
              <a:gd name="connsiteX67" fmla="*/ 624184 w 629859"/>
              <a:gd name="connsiteY67" fmla="*/ 424996 h 727341"/>
              <a:gd name="connsiteX68" fmla="*/ 618024 w 629859"/>
              <a:gd name="connsiteY68" fmla="*/ 464068 h 727341"/>
              <a:gd name="connsiteX69" fmla="*/ 605176 w 629859"/>
              <a:gd name="connsiteY69" fmla="*/ 508948 h 727341"/>
              <a:gd name="connsiteX70" fmla="*/ 569712 w 629859"/>
              <a:gd name="connsiteY70" fmla="*/ 565312 h 727341"/>
              <a:gd name="connsiteX71" fmla="*/ 541068 w 629859"/>
              <a:gd name="connsiteY71" fmla="*/ 593736 h 727341"/>
              <a:gd name="connsiteX72" fmla="*/ 517528 w 629859"/>
              <a:gd name="connsiteY72" fmla="*/ 615164 h 727341"/>
              <a:gd name="connsiteX73" fmla="*/ 478456 w 629859"/>
              <a:gd name="connsiteY73" fmla="*/ 640684 h 727341"/>
              <a:gd name="connsiteX74" fmla="*/ 427196 w 629859"/>
              <a:gd name="connsiteY74" fmla="*/ 653400 h 727341"/>
              <a:gd name="connsiteX75" fmla="*/ 400796 w 629859"/>
              <a:gd name="connsiteY75" fmla="*/ 651244 h 727341"/>
              <a:gd name="connsiteX76" fmla="*/ 361460 w 629859"/>
              <a:gd name="connsiteY76" fmla="*/ 640948 h 727341"/>
              <a:gd name="connsiteX77" fmla="*/ 317680 w 629859"/>
              <a:gd name="connsiteY77" fmla="*/ 618684 h 727341"/>
              <a:gd name="connsiteX78" fmla="*/ 309980 w 629859"/>
              <a:gd name="connsiteY78" fmla="*/ 614064 h 727341"/>
              <a:gd name="connsiteX79" fmla="*/ 291852 w 629859"/>
              <a:gd name="connsiteY79" fmla="*/ 608432 h 727341"/>
              <a:gd name="connsiteX80" fmla="*/ 280324 w 629859"/>
              <a:gd name="connsiteY80" fmla="*/ 607596 h 727341"/>
              <a:gd name="connsiteX81" fmla="*/ 257268 w 629859"/>
              <a:gd name="connsiteY81" fmla="*/ 606012 h 727341"/>
              <a:gd name="connsiteX82" fmla="*/ 221320 w 629859"/>
              <a:gd name="connsiteY82" fmla="*/ 607728 h 727341"/>
              <a:gd name="connsiteX83" fmla="*/ 188100 w 629859"/>
              <a:gd name="connsiteY83" fmla="*/ 617056 h 727341"/>
              <a:gd name="connsiteX84" fmla="*/ 142560 w 629859"/>
              <a:gd name="connsiteY84" fmla="*/ 645084 h 727341"/>
              <a:gd name="connsiteX85" fmla="*/ 123596 w 629859"/>
              <a:gd name="connsiteY85" fmla="*/ 661584 h 727341"/>
              <a:gd name="connsiteX86" fmla="*/ 102520 w 629859"/>
              <a:gd name="connsiteY86" fmla="*/ 691988 h 727341"/>
              <a:gd name="connsiteX87" fmla="*/ 101596 w 629859"/>
              <a:gd name="connsiteY87" fmla="*/ 696388 h 727341"/>
              <a:gd name="connsiteX88" fmla="*/ 101596 w 629859"/>
              <a:gd name="connsiteY88" fmla="*/ 716100 h 727341"/>
              <a:gd name="connsiteX89" fmla="*/ 91608 w 629859"/>
              <a:gd name="connsiteY89" fmla="*/ 727276 h 727341"/>
              <a:gd name="connsiteX90" fmla="*/ 88396 w 629859"/>
              <a:gd name="connsiteY90" fmla="*/ 727276 h 727341"/>
              <a:gd name="connsiteX91" fmla="*/ 12936 w 629859"/>
              <a:gd name="connsiteY91" fmla="*/ 727276 h 727341"/>
              <a:gd name="connsiteX92" fmla="*/ 748 w 629859"/>
              <a:gd name="connsiteY92" fmla="*/ 717772 h 727341"/>
              <a:gd name="connsiteX93" fmla="*/ 0 w 629859"/>
              <a:gd name="connsiteY93" fmla="*/ 715836 h 727341"/>
              <a:gd name="connsiteX94" fmla="*/ 421212 w 629859"/>
              <a:gd name="connsiteY94" fmla="*/ 95304 h 727341"/>
              <a:gd name="connsiteX95" fmla="*/ 394812 w 629859"/>
              <a:gd name="connsiteY95" fmla="*/ 97372 h 727341"/>
              <a:gd name="connsiteX96" fmla="*/ 360184 w 629859"/>
              <a:gd name="connsiteY96" fmla="*/ 103840 h 727341"/>
              <a:gd name="connsiteX97" fmla="*/ 331936 w 629859"/>
              <a:gd name="connsiteY97" fmla="*/ 115896 h 727341"/>
              <a:gd name="connsiteX98" fmla="*/ 300696 w 629859"/>
              <a:gd name="connsiteY98" fmla="*/ 151096 h 727341"/>
              <a:gd name="connsiteX99" fmla="*/ 288068 w 629859"/>
              <a:gd name="connsiteY99" fmla="*/ 200816 h 727341"/>
              <a:gd name="connsiteX100" fmla="*/ 289344 w 629859"/>
              <a:gd name="connsiteY100" fmla="*/ 206800 h 727341"/>
              <a:gd name="connsiteX101" fmla="*/ 293744 w 629859"/>
              <a:gd name="connsiteY101" fmla="*/ 225060 h 727341"/>
              <a:gd name="connsiteX102" fmla="*/ 293744 w 629859"/>
              <a:gd name="connsiteY102" fmla="*/ 289872 h 727341"/>
              <a:gd name="connsiteX103" fmla="*/ 282348 w 629859"/>
              <a:gd name="connsiteY103" fmla="*/ 316624 h 727341"/>
              <a:gd name="connsiteX104" fmla="*/ 275572 w 629859"/>
              <a:gd name="connsiteY104" fmla="*/ 322608 h 727341"/>
              <a:gd name="connsiteX105" fmla="*/ 274164 w 629859"/>
              <a:gd name="connsiteY105" fmla="*/ 330308 h 727341"/>
              <a:gd name="connsiteX106" fmla="*/ 280808 w 629859"/>
              <a:gd name="connsiteY106" fmla="*/ 341132 h 727341"/>
              <a:gd name="connsiteX107" fmla="*/ 286308 w 629859"/>
              <a:gd name="connsiteY107" fmla="*/ 351912 h 727341"/>
              <a:gd name="connsiteX108" fmla="*/ 287980 w 629859"/>
              <a:gd name="connsiteY108" fmla="*/ 370348 h 727341"/>
              <a:gd name="connsiteX109" fmla="*/ 282348 w 629859"/>
              <a:gd name="connsiteY109" fmla="*/ 383152 h 727341"/>
              <a:gd name="connsiteX110" fmla="*/ 272668 w 629859"/>
              <a:gd name="connsiteY110" fmla="*/ 396352 h 727341"/>
              <a:gd name="connsiteX111" fmla="*/ 271480 w 629859"/>
              <a:gd name="connsiteY111" fmla="*/ 398288 h 727341"/>
              <a:gd name="connsiteX112" fmla="*/ 271480 w 629859"/>
              <a:gd name="connsiteY112" fmla="*/ 400620 h 727341"/>
              <a:gd name="connsiteX113" fmla="*/ 272448 w 629859"/>
              <a:gd name="connsiteY113" fmla="*/ 401720 h 727341"/>
              <a:gd name="connsiteX114" fmla="*/ 286396 w 629859"/>
              <a:gd name="connsiteY114" fmla="*/ 414568 h 727341"/>
              <a:gd name="connsiteX115" fmla="*/ 295548 w 629859"/>
              <a:gd name="connsiteY115" fmla="*/ 428032 h 727341"/>
              <a:gd name="connsiteX116" fmla="*/ 297836 w 629859"/>
              <a:gd name="connsiteY116" fmla="*/ 441232 h 727341"/>
              <a:gd name="connsiteX117" fmla="*/ 297528 w 629859"/>
              <a:gd name="connsiteY117" fmla="*/ 463760 h 727341"/>
              <a:gd name="connsiteX118" fmla="*/ 294052 w 629859"/>
              <a:gd name="connsiteY118" fmla="*/ 486376 h 727341"/>
              <a:gd name="connsiteX119" fmla="*/ 280852 w 629859"/>
              <a:gd name="connsiteY119" fmla="*/ 508112 h 727341"/>
              <a:gd name="connsiteX120" fmla="*/ 264132 w 629859"/>
              <a:gd name="connsiteY120" fmla="*/ 518760 h 727341"/>
              <a:gd name="connsiteX121" fmla="*/ 208780 w 629859"/>
              <a:gd name="connsiteY121" fmla="*/ 534336 h 727341"/>
              <a:gd name="connsiteX122" fmla="*/ 188100 w 629859"/>
              <a:gd name="connsiteY122" fmla="*/ 536712 h 727341"/>
              <a:gd name="connsiteX123" fmla="*/ 164120 w 629859"/>
              <a:gd name="connsiteY123" fmla="*/ 538956 h 727341"/>
              <a:gd name="connsiteX124" fmla="*/ 148764 w 629859"/>
              <a:gd name="connsiteY124" fmla="*/ 540584 h 727341"/>
              <a:gd name="connsiteX125" fmla="*/ 123024 w 629859"/>
              <a:gd name="connsiteY125" fmla="*/ 549472 h 727341"/>
              <a:gd name="connsiteX126" fmla="*/ 79024 w 629859"/>
              <a:gd name="connsiteY126" fmla="*/ 583616 h 727341"/>
              <a:gd name="connsiteX127" fmla="*/ 42636 w 629859"/>
              <a:gd name="connsiteY127" fmla="*/ 630344 h 727341"/>
              <a:gd name="connsiteX128" fmla="*/ 28688 w 629859"/>
              <a:gd name="connsiteY128" fmla="*/ 665148 h 727341"/>
              <a:gd name="connsiteX129" fmla="*/ 24552 w 629859"/>
              <a:gd name="connsiteY129" fmla="*/ 699336 h 727341"/>
              <a:gd name="connsiteX130" fmla="*/ 27720 w 629859"/>
              <a:gd name="connsiteY130" fmla="*/ 702636 h 727341"/>
              <a:gd name="connsiteX131" fmla="*/ 73832 w 629859"/>
              <a:gd name="connsiteY131" fmla="*/ 702636 h 727341"/>
              <a:gd name="connsiteX132" fmla="*/ 77000 w 629859"/>
              <a:gd name="connsiteY132" fmla="*/ 699556 h 727341"/>
              <a:gd name="connsiteX133" fmla="*/ 77000 w 629859"/>
              <a:gd name="connsiteY133" fmla="*/ 694232 h 727341"/>
              <a:gd name="connsiteX134" fmla="*/ 80256 w 629859"/>
              <a:gd name="connsiteY134" fmla="*/ 681032 h 727341"/>
              <a:gd name="connsiteX135" fmla="*/ 108768 w 629859"/>
              <a:gd name="connsiteY135" fmla="*/ 641432 h 727341"/>
              <a:gd name="connsiteX136" fmla="*/ 159148 w 629859"/>
              <a:gd name="connsiteY136" fmla="*/ 603812 h 727341"/>
              <a:gd name="connsiteX137" fmla="*/ 204336 w 629859"/>
              <a:gd name="connsiteY137" fmla="*/ 585816 h 727341"/>
              <a:gd name="connsiteX138" fmla="*/ 249084 w 629859"/>
              <a:gd name="connsiteY138" fmla="*/ 581020 h 727341"/>
              <a:gd name="connsiteX139" fmla="*/ 295724 w 629859"/>
              <a:gd name="connsiteY139" fmla="*/ 584100 h 727341"/>
              <a:gd name="connsiteX140" fmla="*/ 326348 w 629859"/>
              <a:gd name="connsiteY140" fmla="*/ 594792 h 727341"/>
              <a:gd name="connsiteX141" fmla="*/ 337876 w 629859"/>
              <a:gd name="connsiteY141" fmla="*/ 601788 h 727341"/>
              <a:gd name="connsiteX142" fmla="*/ 365508 w 629859"/>
              <a:gd name="connsiteY142" fmla="*/ 615912 h 727341"/>
              <a:gd name="connsiteX143" fmla="*/ 417648 w 629859"/>
              <a:gd name="connsiteY143" fmla="*/ 628188 h 727341"/>
              <a:gd name="connsiteX144" fmla="*/ 455312 w 629859"/>
              <a:gd name="connsiteY144" fmla="*/ 623304 h 727341"/>
              <a:gd name="connsiteX145" fmla="*/ 483604 w 629859"/>
              <a:gd name="connsiteY145" fmla="*/ 609312 h 727341"/>
              <a:gd name="connsiteX146" fmla="*/ 519068 w 629859"/>
              <a:gd name="connsiteY146" fmla="*/ 580624 h 727341"/>
              <a:gd name="connsiteX147" fmla="*/ 554268 w 629859"/>
              <a:gd name="connsiteY147" fmla="*/ 545424 h 727341"/>
              <a:gd name="connsiteX148" fmla="*/ 574464 w 629859"/>
              <a:gd name="connsiteY148" fmla="*/ 517176 h 727341"/>
              <a:gd name="connsiteX149" fmla="*/ 582472 w 629859"/>
              <a:gd name="connsiteY149" fmla="*/ 499576 h 727341"/>
              <a:gd name="connsiteX150" fmla="*/ 596552 w 629859"/>
              <a:gd name="connsiteY150" fmla="*/ 444268 h 727341"/>
              <a:gd name="connsiteX151" fmla="*/ 600380 w 629859"/>
              <a:gd name="connsiteY151" fmla="*/ 416196 h 727341"/>
              <a:gd name="connsiteX152" fmla="*/ 602976 w 629859"/>
              <a:gd name="connsiteY152" fmla="*/ 390720 h 727341"/>
              <a:gd name="connsiteX153" fmla="*/ 604252 w 629859"/>
              <a:gd name="connsiteY153" fmla="*/ 374880 h 727341"/>
              <a:gd name="connsiteX154" fmla="*/ 605968 w 629859"/>
              <a:gd name="connsiteY154" fmla="*/ 352880 h 727341"/>
              <a:gd name="connsiteX155" fmla="*/ 605968 w 629859"/>
              <a:gd name="connsiteY155" fmla="*/ 351472 h 727341"/>
              <a:gd name="connsiteX156" fmla="*/ 605440 w 629859"/>
              <a:gd name="connsiteY156" fmla="*/ 349052 h 727341"/>
              <a:gd name="connsiteX157" fmla="*/ 604648 w 629859"/>
              <a:gd name="connsiteY157" fmla="*/ 329164 h 727341"/>
              <a:gd name="connsiteX158" fmla="*/ 599588 w 629859"/>
              <a:gd name="connsiteY158" fmla="*/ 291280 h 727341"/>
              <a:gd name="connsiteX159" fmla="*/ 572660 w 629859"/>
              <a:gd name="connsiteY159" fmla="*/ 213708 h 727341"/>
              <a:gd name="connsiteX160" fmla="*/ 511060 w 629859"/>
              <a:gd name="connsiteY160" fmla="*/ 134860 h 727341"/>
              <a:gd name="connsiteX161" fmla="*/ 476476 w 629859"/>
              <a:gd name="connsiteY161" fmla="*/ 110132 h 727341"/>
              <a:gd name="connsiteX162" fmla="*/ 421212 w 629859"/>
              <a:gd name="connsiteY162" fmla="*/ 95304 h 727341"/>
              <a:gd name="connsiteX163" fmla="*/ 269148 w 629859"/>
              <a:gd name="connsiteY163" fmla="*/ 260172 h 727341"/>
              <a:gd name="connsiteX164" fmla="*/ 269148 w 629859"/>
              <a:gd name="connsiteY164" fmla="*/ 227700 h 727341"/>
              <a:gd name="connsiteX165" fmla="*/ 263692 w 629859"/>
              <a:gd name="connsiteY165" fmla="*/ 213928 h 727341"/>
              <a:gd name="connsiteX166" fmla="*/ 257884 w 629859"/>
              <a:gd name="connsiteY166" fmla="*/ 208956 h 727341"/>
              <a:gd name="connsiteX167" fmla="*/ 247808 w 629859"/>
              <a:gd name="connsiteY167" fmla="*/ 201652 h 727341"/>
              <a:gd name="connsiteX168" fmla="*/ 208208 w 629859"/>
              <a:gd name="connsiteY168" fmla="*/ 161788 h 727341"/>
              <a:gd name="connsiteX169" fmla="*/ 168388 w 629859"/>
              <a:gd name="connsiteY169" fmla="*/ 59752 h 727341"/>
              <a:gd name="connsiteX170" fmla="*/ 165264 w 629859"/>
              <a:gd name="connsiteY170" fmla="*/ 31108 h 727341"/>
              <a:gd name="connsiteX171" fmla="*/ 164824 w 629859"/>
              <a:gd name="connsiteY171" fmla="*/ 26972 h 727341"/>
              <a:gd name="connsiteX172" fmla="*/ 162152 w 629859"/>
              <a:gd name="connsiteY172" fmla="*/ 24639 h 727341"/>
              <a:gd name="connsiteX173" fmla="*/ 162140 w 629859"/>
              <a:gd name="connsiteY173" fmla="*/ 24640 h 727341"/>
              <a:gd name="connsiteX174" fmla="*/ 148148 w 629859"/>
              <a:gd name="connsiteY174" fmla="*/ 24640 h 727341"/>
              <a:gd name="connsiteX175" fmla="*/ 145596 w 629859"/>
              <a:gd name="connsiteY175" fmla="*/ 27016 h 727341"/>
              <a:gd name="connsiteX176" fmla="*/ 145596 w 629859"/>
              <a:gd name="connsiteY176" fmla="*/ 28336 h 727341"/>
              <a:gd name="connsiteX177" fmla="*/ 145200 w 629859"/>
              <a:gd name="connsiteY177" fmla="*/ 62436 h 727341"/>
              <a:gd name="connsiteX178" fmla="*/ 148060 w 629859"/>
              <a:gd name="connsiteY178" fmla="*/ 93852 h 727341"/>
              <a:gd name="connsiteX179" fmla="*/ 159632 w 629859"/>
              <a:gd name="connsiteY179" fmla="*/ 128436 h 727341"/>
              <a:gd name="connsiteX180" fmla="*/ 187528 w 629859"/>
              <a:gd name="connsiteY180" fmla="*/ 180312 h 727341"/>
              <a:gd name="connsiteX181" fmla="*/ 226556 w 629859"/>
              <a:gd name="connsiteY181" fmla="*/ 229328 h 727341"/>
              <a:gd name="connsiteX182" fmla="*/ 267168 w 629859"/>
              <a:gd name="connsiteY182" fmla="*/ 259248 h 72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629859" h="727341">
                <a:moveTo>
                  <a:pt x="0" y="705804"/>
                </a:moveTo>
                <a:cubicBezTo>
                  <a:pt x="0" y="705012"/>
                  <a:pt x="220" y="704220"/>
                  <a:pt x="308" y="703428"/>
                </a:cubicBezTo>
                <a:cubicBezTo>
                  <a:pt x="616" y="694056"/>
                  <a:pt x="792" y="684596"/>
                  <a:pt x="2024" y="675268"/>
                </a:cubicBezTo>
                <a:cubicBezTo>
                  <a:pt x="4844" y="652102"/>
                  <a:pt x="13090" y="629926"/>
                  <a:pt x="26092" y="610544"/>
                </a:cubicBezTo>
                <a:cubicBezTo>
                  <a:pt x="34753" y="597648"/>
                  <a:pt x="44263" y="585345"/>
                  <a:pt x="54560" y="573716"/>
                </a:cubicBezTo>
                <a:cubicBezTo>
                  <a:pt x="67639" y="559381"/>
                  <a:pt x="82415" y="546687"/>
                  <a:pt x="98560" y="535920"/>
                </a:cubicBezTo>
                <a:cubicBezTo>
                  <a:pt x="105365" y="531225"/>
                  <a:pt x="112514" y="527050"/>
                  <a:pt x="119944" y="523424"/>
                </a:cubicBezTo>
                <a:cubicBezTo>
                  <a:pt x="127831" y="519644"/>
                  <a:pt x="136266" y="517136"/>
                  <a:pt x="144936" y="515988"/>
                </a:cubicBezTo>
                <a:cubicBezTo>
                  <a:pt x="154220" y="514756"/>
                  <a:pt x="163592" y="513876"/>
                  <a:pt x="172964" y="512864"/>
                </a:cubicBezTo>
                <a:cubicBezTo>
                  <a:pt x="184976" y="511544"/>
                  <a:pt x="197076" y="510576"/>
                  <a:pt x="209088" y="509036"/>
                </a:cubicBezTo>
                <a:cubicBezTo>
                  <a:pt x="222031" y="507544"/>
                  <a:pt x="234705" y="504275"/>
                  <a:pt x="246752" y="499312"/>
                </a:cubicBezTo>
                <a:cubicBezTo>
                  <a:pt x="252798" y="496923"/>
                  <a:pt x="258509" y="493759"/>
                  <a:pt x="263736" y="489896"/>
                </a:cubicBezTo>
                <a:cubicBezTo>
                  <a:pt x="267190" y="487384"/>
                  <a:pt x="269562" y="483657"/>
                  <a:pt x="270380" y="479468"/>
                </a:cubicBezTo>
                <a:cubicBezTo>
                  <a:pt x="272716" y="468776"/>
                  <a:pt x="273808" y="457851"/>
                  <a:pt x="273636" y="446908"/>
                </a:cubicBezTo>
                <a:cubicBezTo>
                  <a:pt x="273636" y="444356"/>
                  <a:pt x="273328" y="441892"/>
                  <a:pt x="273108" y="439208"/>
                </a:cubicBezTo>
                <a:cubicBezTo>
                  <a:pt x="272813" y="436264"/>
                  <a:pt x="271432" y="433536"/>
                  <a:pt x="269236" y="431552"/>
                </a:cubicBezTo>
                <a:cubicBezTo>
                  <a:pt x="263516" y="426096"/>
                  <a:pt x="257708" y="420596"/>
                  <a:pt x="252164" y="415096"/>
                </a:cubicBezTo>
                <a:cubicBezTo>
                  <a:pt x="251592" y="414524"/>
                  <a:pt x="251020" y="413952"/>
                  <a:pt x="250492" y="413336"/>
                </a:cubicBezTo>
                <a:cubicBezTo>
                  <a:pt x="245313" y="408038"/>
                  <a:pt x="243791" y="400162"/>
                  <a:pt x="246620" y="393316"/>
                </a:cubicBezTo>
                <a:cubicBezTo>
                  <a:pt x="247672" y="390469"/>
                  <a:pt x="249044" y="387754"/>
                  <a:pt x="250712" y="385220"/>
                </a:cubicBezTo>
                <a:cubicBezTo>
                  <a:pt x="254232" y="379764"/>
                  <a:pt x="257928" y="374440"/>
                  <a:pt x="261712" y="369116"/>
                </a:cubicBezTo>
                <a:cubicBezTo>
                  <a:pt x="264035" y="366238"/>
                  <a:pt x="264497" y="362287"/>
                  <a:pt x="262900" y="358952"/>
                </a:cubicBezTo>
                <a:cubicBezTo>
                  <a:pt x="262196" y="357438"/>
                  <a:pt x="261404" y="355969"/>
                  <a:pt x="260524" y="354552"/>
                </a:cubicBezTo>
                <a:cubicBezTo>
                  <a:pt x="258412" y="351120"/>
                  <a:pt x="256124" y="347732"/>
                  <a:pt x="254144" y="344256"/>
                </a:cubicBezTo>
                <a:cubicBezTo>
                  <a:pt x="250800" y="338721"/>
                  <a:pt x="248604" y="332571"/>
                  <a:pt x="247676" y="326172"/>
                </a:cubicBezTo>
                <a:cubicBezTo>
                  <a:pt x="246550" y="319635"/>
                  <a:pt x="248877" y="312979"/>
                  <a:pt x="253836" y="308572"/>
                </a:cubicBezTo>
                <a:cubicBezTo>
                  <a:pt x="255200" y="307252"/>
                  <a:pt x="256696" y="306108"/>
                  <a:pt x="258236" y="304920"/>
                </a:cubicBezTo>
                <a:cubicBezTo>
                  <a:pt x="262460" y="301491"/>
                  <a:pt x="266037" y="297334"/>
                  <a:pt x="268796" y="292644"/>
                </a:cubicBezTo>
                <a:cubicBezTo>
                  <a:pt x="270037" y="291118"/>
                  <a:pt x="269808" y="288873"/>
                  <a:pt x="268281" y="287630"/>
                </a:cubicBezTo>
                <a:cubicBezTo>
                  <a:pt x="268264" y="287614"/>
                  <a:pt x="268242" y="287599"/>
                  <a:pt x="268224" y="287584"/>
                </a:cubicBezTo>
                <a:cubicBezTo>
                  <a:pt x="268066" y="287442"/>
                  <a:pt x="267890" y="287323"/>
                  <a:pt x="267696" y="287232"/>
                </a:cubicBezTo>
                <a:lnTo>
                  <a:pt x="265936" y="286132"/>
                </a:lnTo>
                <a:cubicBezTo>
                  <a:pt x="257136" y="280808"/>
                  <a:pt x="247852" y="275748"/>
                  <a:pt x="239008" y="270072"/>
                </a:cubicBezTo>
                <a:cubicBezTo>
                  <a:pt x="219699" y="257482"/>
                  <a:pt x="202527" y="241886"/>
                  <a:pt x="188144" y="223872"/>
                </a:cubicBezTo>
                <a:cubicBezTo>
                  <a:pt x="175175" y="207414"/>
                  <a:pt x="163607" y="189900"/>
                  <a:pt x="153560" y="171512"/>
                </a:cubicBezTo>
                <a:cubicBezTo>
                  <a:pt x="145031" y="156497"/>
                  <a:pt x="137676" y="140845"/>
                  <a:pt x="131560" y="124696"/>
                </a:cubicBezTo>
                <a:cubicBezTo>
                  <a:pt x="127377" y="112964"/>
                  <a:pt x="124428" y="100828"/>
                  <a:pt x="122760" y="88484"/>
                </a:cubicBezTo>
                <a:cubicBezTo>
                  <a:pt x="120554" y="72909"/>
                  <a:pt x="119862" y="57156"/>
                  <a:pt x="120692" y="41448"/>
                </a:cubicBezTo>
                <a:cubicBezTo>
                  <a:pt x="121132" y="31240"/>
                  <a:pt x="122100" y="21032"/>
                  <a:pt x="122892" y="10648"/>
                </a:cubicBezTo>
                <a:cubicBezTo>
                  <a:pt x="123386" y="5423"/>
                  <a:pt x="127347" y="1190"/>
                  <a:pt x="132528" y="352"/>
                </a:cubicBezTo>
                <a:cubicBezTo>
                  <a:pt x="132838" y="281"/>
                  <a:pt x="133135" y="162"/>
                  <a:pt x="133408" y="0"/>
                </a:cubicBezTo>
                <a:lnTo>
                  <a:pt x="178156" y="0"/>
                </a:lnTo>
                <a:cubicBezTo>
                  <a:pt x="178376" y="0"/>
                  <a:pt x="178596" y="308"/>
                  <a:pt x="178816" y="308"/>
                </a:cubicBezTo>
                <a:cubicBezTo>
                  <a:pt x="184462" y="1289"/>
                  <a:pt x="188638" y="6108"/>
                  <a:pt x="188804" y="11836"/>
                </a:cubicBezTo>
                <a:cubicBezTo>
                  <a:pt x="189112" y="18304"/>
                  <a:pt x="189508" y="24816"/>
                  <a:pt x="189860" y="31328"/>
                </a:cubicBezTo>
                <a:cubicBezTo>
                  <a:pt x="190228" y="39389"/>
                  <a:pt x="191036" y="47423"/>
                  <a:pt x="192280" y="55396"/>
                </a:cubicBezTo>
                <a:cubicBezTo>
                  <a:pt x="195240" y="73956"/>
                  <a:pt x="200365" y="92105"/>
                  <a:pt x="207548" y="109472"/>
                </a:cubicBezTo>
                <a:cubicBezTo>
                  <a:pt x="214464" y="126724"/>
                  <a:pt x="223991" y="142811"/>
                  <a:pt x="235796" y="157168"/>
                </a:cubicBezTo>
                <a:cubicBezTo>
                  <a:pt x="243395" y="166467"/>
                  <a:pt x="252283" y="174631"/>
                  <a:pt x="262196" y="181412"/>
                </a:cubicBezTo>
                <a:lnTo>
                  <a:pt x="265100" y="183216"/>
                </a:lnTo>
                <a:cubicBezTo>
                  <a:pt x="265228" y="182994"/>
                  <a:pt x="265333" y="182758"/>
                  <a:pt x="265408" y="182512"/>
                </a:cubicBezTo>
                <a:cubicBezTo>
                  <a:pt x="265804" y="180972"/>
                  <a:pt x="266200" y="179344"/>
                  <a:pt x="266508" y="177760"/>
                </a:cubicBezTo>
                <a:cubicBezTo>
                  <a:pt x="268752" y="166677"/>
                  <a:pt x="272175" y="155865"/>
                  <a:pt x="276716" y="145508"/>
                </a:cubicBezTo>
                <a:cubicBezTo>
                  <a:pt x="288292" y="117637"/>
                  <a:pt x="310869" y="95790"/>
                  <a:pt x="339108" y="85140"/>
                </a:cubicBezTo>
                <a:cubicBezTo>
                  <a:pt x="359876" y="77551"/>
                  <a:pt x="381660" y="73102"/>
                  <a:pt x="403744" y="71940"/>
                </a:cubicBezTo>
                <a:cubicBezTo>
                  <a:pt x="410872" y="71500"/>
                  <a:pt x="418000" y="71544"/>
                  <a:pt x="425172" y="71500"/>
                </a:cubicBezTo>
                <a:cubicBezTo>
                  <a:pt x="433184" y="71411"/>
                  <a:pt x="441188" y="72118"/>
                  <a:pt x="449064" y="73612"/>
                </a:cubicBezTo>
                <a:cubicBezTo>
                  <a:pt x="463043" y="76440"/>
                  <a:pt x="476432" y="81633"/>
                  <a:pt x="488664" y="88968"/>
                </a:cubicBezTo>
                <a:cubicBezTo>
                  <a:pt x="525760" y="110719"/>
                  <a:pt x="557088" y="141066"/>
                  <a:pt x="580008" y="177452"/>
                </a:cubicBezTo>
                <a:cubicBezTo>
                  <a:pt x="599078" y="207376"/>
                  <a:pt x="612942" y="240314"/>
                  <a:pt x="621016" y="274868"/>
                </a:cubicBezTo>
                <a:cubicBezTo>
                  <a:pt x="624347" y="288876"/>
                  <a:pt x="626740" y="303090"/>
                  <a:pt x="628188" y="317416"/>
                </a:cubicBezTo>
                <a:cubicBezTo>
                  <a:pt x="629046" y="325322"/>
                  <a:pt x="629486" y="333267"/>
                  <a:pt x="629508" y="341220"/>
                </a:cubicBezTo>
                <a:cubicBezTo>
                  <a:pt x="629508" y="342584"/>
                  <a:pt x="629508" y="343992"/>
                  <a:pt x="629860" y="345356"/>
                </a:cubicBezTo>
                <a:lnTo>
                  <a:pt x="629860" y="353672"/>
                </a:lnTo>
                <a:cubicBezTo>
                  <a:pt x="629860" y="354200"/>
                  <a:pt x="629596" y="354772"/>
                  <a:pt x="629596" y="355344"/>
                </a:cubicBezTo>
                <a:cubicBezTo>
                  <a:pt x="629596" y="359172"/>
                  <a:pt x="629596" y="363396"/>
                  <a:pt x="629288" y="367444"/>
                </a:cubicBezTo>
                <a:cubicBezTo>
                  <a:pt x="628672" y="376653"/>
                  <a:pt x="627968" y="385849"/>
                  <a:pt x="627176" y="395032"/>
                </a:cubicBezTo>
                <a:cubicBezTo>
                  <a:pt x="626296" y="405020"/>
                  <a:pt x="625240" y="414964"/>
                  <a:pt x="624184" y="424996"/>
                </a:cubicBezTo>
                <a:cubicBezTo>
                  <a:pt x="622776" y="438051"/>
                  <a:pt x="620721" y="451075"/>
                  <a:pt x="618024" y="464068"/>
                </a:cubicBezTo>
                <a:cubicBezTo>
                  <a:pt x="614975" y="479354"/>
                  <a:pt x="610676" y="494362"/>
                  <a:pt x="605176" y="508948"/>
                </a:cubicBezTo>
                <a:cubicBezTo>
                  <a:pt x="597357" y="529976"/>
                  <a:pt x="585284" y="549164"/>
                  <a:pt x="569712" y="565312"/>
                </a:cubicBezTo>
                <a:cubicBezTo>
                  <a:pt x="560296" y="574860"/>
                  <a:pt x="550484" y="584276"/>
                  <a:pt x="541068" y="593736"/>
                </a:cubicBezTo>
                <a:cubicBezTo>
                  <a:pt x="533368" y="601172"/>
                  <a:pt x="525668" y="608432"/>
                  <a:pt x="517528" y="615164"/>
                </a:cubicBezTo>
                <a:cubicBezTo>
                  <a:pt x="505547" y="625170"/>
                  <a:pt x="492435" y="633732"/>
                  <a:pt x="478456" y="640684"/>
                </a:cubicBezTo>
                <a:cubicBezTo>
                  <a:pt x="462488" y="648569"/>
                  <a:pt x="444998" y="652907"/>
                  <a:pt x="427196" y="653400"/>
                </a:cubicBezTo>
                <a:cubicBezTo>
                  <a:pt x="418348" y="653484"/>
                  <a:pt x="409512" y="652762"/>
                  <a:pt x="400796" y="651244"/>
                </a:cubicBezTo>
                <a:cubicBezTo>
                  <a:pt x="387389" y="649048"/>
                  <a:pt x="374220" y="645599"/>
                  <a:pt x="361460" y="640948"/>
                </a:cubicBezTo>
                <a:cubicBezTo>
                  <a:pt x="346113" y="635109"/>
                  <a:pt x="331439" y="627647"/>
                  <a:pt x="317680" y="618684"/>
                </a:cubicBezTo>
                <a:cubicBezTo>
                  <a:pt x="315084" y="617056"/>
                  <a:pt x="312532" y="615472"/>
                  <a:pt x="309980" y="614064"/>
                </a:cubicBezTo>
                <a:cubicBezTo>
                  <a:pt x="304374" y="610988"/>
                  <a:pt x="298210" y="609074"/>
                  <a:pt x="291852" y="608432"/>
                </a:cubicBezTo>
                <a:lnTo>
                  <a:pt x="280324" y="607596"/>
                </a:lnTo>
                <a:cubicBezTo>
                  <a:pt x="272624" y="607068"/>
                  <a:pt x="264968" y="606320"/>
                  <a:pt x="257268" y="606012"/>
                </a:cubicBezTo>
                <a:cubicBezTo>
                  <a:pt x="245256" y="605484"/>
                  <a:pt x="233226" y="606056"/>
                  <a:pt x="221320" y="607728"/>
                </a:cubicBezTo>
                <a:cubicBezTo>
                  <a:pt x="209873" y="609308"/>
                  <a:pt x="198696" y="612445"/>
                  <a:pt x="188100" y="617056"/>
                </a:cubicBezTo>
                <a:cubicBezTo>
                  <a:pt x="171759" y="624364"/>
                  <a:pt x="156449" y="633789"/>
                  <a:pt x="142560" y="645084"/>
                </a:cubicBezTo>
                <a:cubicBezTo>
                  <a:pt x="135937" y="650228"/>
                  <a:pt x="129606" y="655736"/>
                  <a:pt x="123596" y="661584"/>
                </a:cubicBezTo>
                <a:cubicBezTo>
                  <a:pt x="114991" y="670529"/>
                  <a:pt x="107875" y="680790"/>
                  <a:pt x="102520" y="691988"/>
                </a:cubicBezTo>
                <a:cubicBezTo>
                  <a:pt x="101876" y="693365"/>
                  <a:pt x="101559" y="694870"/>
                  <a:pt x="101596" y="696388"/>
                </a:cubicBezTo>
                <a:lnTo>
                  <a:pt x="101596" y="716100"/>
                </a:lnTo>
                <a:cubicBezTo>
                  <a:pt x="101455" y="721772"/>
                  <a:pt x="97226" y="726502"/>
                  <a:pt x="91608" y="727276"/>
                </a:cubicBezTo>
                <a:cubicBezTo>
                  <a:pt x="90539" y="727364"/>
                  <a:pt x="89465" y="727364"/>
                  <a:pt x="88396" y="727276"/>
                </a:cubicBezTo>
                <a:lnTo>
                  <a:pt x="12936" y="727276"/>
                </a:lnTo>
                <a:cubicBezTo>
                  <a:pt x="7177" y="727272"/>
                  <a:pt x="2157" y="723356"/>
                  <a:pt x="748" y="717772"/>
                </a:cubicBezTo>
                <a:cubicBezTo>
                  <a:pt x="616" y="717086"/>
                  <a:pt x="363" y="716430"/>
                  <a:pt x="0" y="715836"/>
                </a:cubicBezTo>
                <a:close/>
                <a:moveTo>
                  <a:pt x="421212" y="95304"/>
                </a:moveTo>
                <a:cubicBezTo>
                  <a:pt x="412412" y="96008"/>
                  <a:pt x="403612" y="96580"/>
                  <a:pt x="394812" y="97372"/>
                </a:cubicBezTo>
                <a:cubicBezTo>
                  <a:pt x="383117" y="98600"/>
                  <a:pt x="371536" y="100763"/>
                  <a:pt x="360184" y="103840"/>
                </a:cubicBezTo>
                <a:cubicBezTo>
                  <a:pt x="350205" y="106384"/>
                  <a:pt x="340679" y="110451"/>
                  <a:pt x="331936" y="115896"/>
                </a:cubicBezTo>
                <a:cubicBezTo>
                  <a:pt x="318560" y="124624"/>
                  <a:pt x="307776" y="136780"/>
                  <a:pt x="300696" y="151096"/>
                </a:cubicBezTo>
                <a:cubicBezTo>
                  <a:pt x="293071" y="166610"/>
                  <a:pt x="288772" y="183545"/>
                  <a:pt x="288068" y="200816"/>
                </a:cubicBezTo>
                <a:cubicBezTo>
                  <a:pt x="287936" y="202890"/>
                  <a:pt x="288380" y="204960"/>
                  <a:pt x="289344" y="206800"/>
                </a:cubicBezTo>
                <a:cubicBezTo>
                  <a:pt x="292213" y="212460"/>
                  <a:pt x="293722" y="218713"/>
                  <a:pt x="293744" y="225060"/>
                </a:cubicBezTo>
                <a:lnTo>
                  <a:pt x="293744" y="289872"/>
                </a:lnTo>
                <a:cubicBezTo>
                  <a:pt x="293656" y="299950"/>
                  <a:pt x="289555" y="309577"/>
                  <a:pt x="282348" y="316624"/>
                </a:cubicBezTo>
                <a:cubicBezTo>
                  <a:pt x="280192" y="318736"/>
                  <a:pt x="277948" y="320452"/>
                  <a:pt x="275572" y="322608"/>
                </a:cubicBezTo>
                <a:cubicBezTo>
                  <a:pt x="272184" y="325468"/>
                  <a:pt x="271700" y="326260"/>
                  <a:pt x="274164" y="330308"/>
                </a:cubicBezTo>
                <a:cubicBezTo>
                  <a:pt x="276628" y="334356"/>
                  <a:pt x="278564" y="337524"/>
                  <a:pt x="280808" y="341132"/>
                </a:cubicBezTo>
                <a:cubicBezTo>
                  <a:pt x="283012" y="344524"/>
                  <a:pt x="284856" y="348137"/>
                  <a:pt x="286308" y="351912"/>
                </a:cubicBezTo>
                <a:cubicBezTo>
                  <a:pt x="288614" y="357773"/>
                  <a:pt x="289194" y="364170"/>
                  <a:pt x="287980" y="370348"/>
                </a:cubicBezTo>
                <a:cubicBezTo>
                  <a:pt x="287016" y="374964"/>
                  <a:pt x="285098" y="379324"/>
                  <a:pt x="282348" y="383152"/>
                </a:cubicBezTo>
                <a:lnTo>
                  <a:pt x="272668" y="396352"/>
                </a:lnTo>
                <a:cubicBezTo>
                  <a:pt x="272232" y="396972"/>
                  <a:pt x="271832" y="397619"/>
                  <a:pt x="271480" y="398288"/>
                </a:cubicBezTo>
                <a:cubicBezTo>
                  <a:pt x="270961" y="398979"/>
                  <a:pt x="270961" y="399929"/>
                  <a:pt x="271480" y="400620"/>
                </a:cubicBezTo>
                <a:cubicBezTo>
                  <a:pt x="271788" y="400972"/>
                  <a:pt x="272096" y="401368"/>
                  <a:pt x="272448" y="401720"/>
                </a:cubicBezTo>
                <a:cubicBezTo>
                  <a:pt x="277112" y="406120"/>
                  <a:pt x="281644" y="410520"/>
                  <a:pt x="286396" y="414568"/>
                </a:cubicBezTo>
                <a:cubicBezTo>
                  <a:pt x="290598" y="418154"/>
                  <a:pt x="293762" y="422805"/>
                  <a:pt x="295548" y="428032"/>
                </a:cubicBezTo>
                <a:cubicBezTo>
                  <a:pt x="296899" y="432309"/>
                  <a:pt x="297669" y="436748"/>
                  <a:pt x="297836" y="441232"/>
                </a:cubicBezTo>
                <a:cubicBezTo>
                  <a:pt x="298285" y="448738"/>
                  <a:pt x="298179" y="456267"/>
                  <a:pt x="297528" y="463760"/>
                </a:cubicBezTo>
                <a:cubicBezTo>
                  <a:pt x="296899" y="471372"/>
                  <a:pt x="295737" y="478927"/>
                  <a:pt x="294052" y="486376"/>
                </a:cubicBezTo>
                <a:cubicBezTo>
                  <a:pt x="292208" y="494894"/>
                  <a:pt x="287562" y="502546"/>
                  <a:pt x="280852" y="508112"/>
                </a:cubicBezTo>
                <a:cubicBezTo>
                  <a:pt x="275735" y="512332"/>
                  <a:pt x="270120" y="515909"/>
                  <a:pt x="264132" y="518760"/>
                </a:cubicBezTo>
                <a:cubicBezTo>
                  <a:pt x="246602" y="526799"/>
                  <a:pt x="227928" y="532052"/>
                  <a:pt x="208780" y="534336"/>
                </a:cubicBezTo>
                <a:cubicBezTo>
                  <a:pt x="201916" y="535304"/>
                  <a:pt x="194964" y="536052"/>
                  <a:pt x="188100" y="536712"/>
                </a:cubicBezTo>
                <a:cubicBezTo>
                  <a:pt x="180092" y="537548"/>
                  <a:pt x="172084" y="538208"/>
                  <a:pt x="164120" y="538956"/>
                </a:cubicBezTo>
                <a:cubicBezTo>
                  <a:pt x="158972" y="539440"/>
                  <a:pt x="153824" y="539924"/>
                  <a:pt x="148764" y="540584"/>
                </a:cubicBezTo>
                <a:cubicBezTo>
                  <a:pt x="139651" y="541688"/>
                  <a:pt x="130877" y="544720"/>
                  <a:pt x="123024" y="549472"/>
                </a:cubicBezTo>
                <a:cubicBezTo>
                  <a:pt x="107019" y="559016"/>
                  <a:pt x="92243" y="570482"/>
                  <a:pt x="79024" y="583616"/>
                </a:cubicBezTo>
                <a:cubicBezTo>
                  <a:pt x="65176" y="597775"/>
                  <a:pt x="52970" y="613448"/>
                  <a:pt x="42636" y="630344"/>
                </a:cubicBezTo>
                <a:cubicBezTo>
                  <a:pt x="35997" y="641045"/>
                  <a:pt x="31277" y="652824"/>
                  <a:pt x="28688" y="665148"/>
                </a:cubicBezTo>
                <a:cubicBezTo>
                  <a:pt x="26390" y="676412"/>
                  <a:pt x="25007" y="687848"/>
                  <a:pt x="24552" y="699336"/>
                </a:cubicBezTo>
                <a:cubicBezTo>
                  <a:pt x="24552" y="702284"/>
                  <a:pt x="24552" y="702636"/>
                  <a:pt x="27720" y="702636"/>
                </a:cubicBezTo>
                <a:lnTo>
                  <a:pt x="73832" y="702636"/>
                </a:lnTo>
                <a:cubicBezTo>
                  <a:pt x="76428" y="702636"/>
                  <a:pt x="76912" y="702152"/>
                  <a:pt x="77000" y="699556"/>
                </a:cubicBezTo>
                <a:lnTo>
                  <a:pt x="77000" y="694232"/>
                </a:lnTo>
                <a:cubicBezTo>
                  <a:pt x="77040" y="689638"/>
                  <a:pt x="78155" y="685120"/>
                  <a:pt x="80256" y="681032"/>
                </a:cubicBezTo>
                <a:cubicBezTo>
                  <a:pt x="87277" y="666208"/>
                  <a:pt x="96939" y="652793"/>
                  <a:pt x="108768" y="641432"/>
                </a:cubicBezTo>
                <a:cubicBezTo>
                  <a:pt x="123996" y="626921"/>
                  <a:pt x="140910" y="614293"/>
                  <a:pt x="159148" y="603812"/>
                </a:cubicBezTo>
                <a:cubicBezTo>
                  <a:pt x="173214" y="595562"/>
                  <a:pt x="188450" y="589494"/>
                  <a:pt x="204336" y="585816"/>
                </a:cubicBezTo>
                <a:cubicBezTo>
                  <a:pt x="219033" y="582595"/>
                  <a:pt x="234036" y="580985"/>
                  <a:pt x="249084" y="581020"/>
                </a:cubicBezTo>
                <a:cubicBezTo>
                  <a:pt x="264678" y="581165"/>
                  <a:pt x="280249" y="582195"/>
                  <a:pt x="295724" y="584100"/>
                </a:cubicBezTo>
                <a:cubicBezTo>
                  <a:pt x="306636" y="585187"/>
                  <a:pt x="317130" y="588852"/>
                  <a:pt x="326348" y="594792"/>
                </a:cubicBezTo>
                <a:cubicBezTo>
                  <a:pt x="330176" y="597212"/>
                  <a:pt x="334048" y="599500"/>
                  <a:pt x="337876" y="601788"/>
                </a:cubicBezTo>
                <a:cubicBezTo>
                  <a:pt x="346764" y="607103"/>
                  <a:pt x="355995" y="611824"/>
                  <a:pt x="365508" y="615912"/>
                </a:cubicBezTo>
                <a:cubicBezTo>
                  <a:pt x="382158" y="622644"/>
                  <a:pt x="399744" y="626784"/>
                  <a:pt x="417648" y="628188"/>
                </a:cubicBezTo>
                <a:cubicBezTo>
                  <a:pt x="430408" y="629262"/>
                  <a:pt x="443247" y="627598"/>
                  <a:pt x="455312" y="623304"/>
                </a:cubicBezTo>
                <a:cubicBezTo>
                  <a:pt x="465287" y="619828"/>
                  <a:pt x="474791" y="615129"/>
                  <a:pt x="483604" y="609312"/>
                </a:cubicBezTo>
                <a:cubicBezTo>
                  <a:pt x="496333" y="600930"/>
                  <a:pt x="508209" y="591320"/>
                  <a:pt x="519068" y="580624"/>
                </a:cubicBezTo>
                <a:cubicBezTo>
                  <a:pt x="530948" y="569096"/>
                  <a:pt x="542608" y="557260"/>
                  <a:pt x="554268" y="545424"/>
                </a:cubicBezTo>
                <a:cubicBezTo>
                  <a:pt x="562483" y="537165"/>
                  <a:pt x="569307" y="527622"/>
                  <a:pt x="574464" y="517176"/>
                </a:cubicBezTo>
                <a:cubicBezTo>
                  <a:pt x="577368" y="511368"/>
                  <a:pt x="580096" y="505428"/>
                  <a:pt x="582472" y="499576"/>
                </a:cubicBezTo>
                <a:cubicBezTo>
                  <a:pt x="589204" y="481721"/>
                  <a:pt x="593925" y="463170"/>
                  <a:pt x="596552" y="444268"/>
                </a:cubicBezTo>
                <a:cubicBezTo>
                  <a:pt x="597991" y="434940"/>
                  <a:pt x="599267" y="425581"/>
                  <a:pt x="600380" y="416196"/>
                </a:cubicBezTo>
                <a:cubicBezTo>
                  <a:pt x="601436" y="407704"/>
                  <a:pt x="602184" y="399212"/>
                  <a:pt x="602976" y="390720"/>
                </a:cubicBezTo>
                <a:cubicBezTo>
                  <a:pt x="603460" y="385440"/>
                  <a:pt x="603856" y="380160"/>
                  <a:pt x="604252" y="374880"/>
                </a:cubicBezTo>
                <a:lnTo>
                  <a:pt x="605968" y="352880"/>
                </a:lnTo>
                <a:lnTo>
                  <a:pt x="605968" y="351472"/>
                </a:lnTo>
                <a:cubicBezTo>
                  <a:pt x="605176" y="350768"/>
                  <a:pt x="605484" y="349888"/>
                  <a:pt x="605440" y="349052"/>
                </a:cubicBezTo>
                <a:cubicBezTo>
                  <a:pt x="605176" y="342408"/>
                  <a:pt x="605044" y="335852"/>
                  <a:pt x="604648" y="329164"/>
                </a:cubicBezTo>
                <a:cubicBezTo>
                  <a:pt x="603825" y="316436"/>
                  <a:pt x="602131" y="303779"/>
                  <a:pt x="599588" y="291280"/>
                </a:cubicBezTo>
                <a:cubicBezTo>
                  <a:pt x="594312" y="264283"/>
                  <a:pt x="585244" y="238168"/>
                  <a:pt x="572660" y="213708"/>
                </a:cubicBezTo>
                <a:cubicBezTo>
                  <a:pt x="557515" y="183628"/>
                  <a:pt x="536580" y="156833"/>
                  <a:pt x="511060" y="134860"/>
                </a:cubicBezTo>
                <a:cubicBezTo>
                  <a:pt x="500368" y="125510"/>
                  <a:pt x="488783" y="117227"/>
                  <a:pt x="476476" y="110132"/>
                </a:cubicBezTo>
                <a:cubicBezTo>
                  <a:pt x="459664" y="100457"/>
                  <a:pt x="440612" y="95345"/>
                  <a:pt x="421212" y="95304"/>
                </a:cubicBezTo>
                <a:close/>
                <a:moveTo>
                  <a:pt x="269148" y="260172"/>
                </a:moveTo>
                <a:lnTo>
                  <a:pt x="269148" y="227700"/>
                </a:lnTo>
                <a:cubicBezTo>
                  <a:pt x="269394" y="222538"/>
                  <a:pt x="267410" y="217519"/>
                  <a:pt x="263692" y="213928"/>
                </a:cubicBezTo>
                <a:cubicBezTo>
                  <a:pt x="261870" y="212142"/>
                  <a:pt x="259930" y="210481"/>
                  <a:pt x="257884" y="208956"/>
                </a:cubicBezTo>
                <a:cubicBezTo>
                  <a:pt x="254584" y="206448"/>
                  <a:pt x="251196" y="204028"/>
                  <a:pt x="247808" y="201652"/>
                </a:cubicBezTo>
                <a:cubicBezTo>
                  <a:pt x="232342" y="190824"/>
                  <a:pt x="218933" y="177325"/>
                  <a:pt x="208208" y="161788"/>
                </a:cubicBezTo>
                <a:cubicBezTo>
                  <a:pt x="187128" y="131363"/>
                  <a:pt x="173489" y="96413"/>
                  <a:pt x="168388" y="59752"/>
                </a:cubicBezTo>
                <a:cubicBezTo>
                  <a:pt x="166980" y="50248"/>
                  <a:pt x="166276" y="40524"/>
                  <a:pt x="165264" y="31108"/>
                </a:cubicBezTo>
                <a:cubicBezTo>
                  <a:pt x="165226" y="29720"/>
                  <a:pt x="165079" y="28337"/>
                  <a:pt x="164824" y="26972"/>
                </a:cubicBezTo>
                <a:cubicBezTo>
                  <a:pt x="164730" y="25590"/>
                  <a:pt x="163534" y="24545"/>
                  <a:pt x="162152" y="24639"/>
                </a:cubicBezTo>
                <a:cubicBezTo>
                  <a:pt x="162148" y="24640"/>
                  <a:pt x="162144" y="24640"/>
                  <a:pt x="162140" y="24640"/>
                </a:cubicBezTo>
                <a:lnTo>
                  <a:pt x="148148" y="24640"/>
                </a:lnTo>
                <a:cubicBezTo>
                  <a:pt x="146388" y="24640"/>
                  <a:pt x="145772" y="25300"/>
                  <a:pt x="145596" y="27016"/>
                </a:cubicBezTo>
                <a:lnTo>
                  <a:pt x="145596" y="28336"/>
                </a:lnTo>
                <a:cubicBezTo>
                  <a:pt x="145596" y="39864"/>
                  <a:pt x="145288" y="51040"/>
                  <a:pt x="145200" y="62436"/>
                </a:cubicBezTo>
                <a:cubicBezTo>
                  <a:pt x="145030" y="72980"/>
                  <a:pt x="145988" y="83512"/>
                  <a:pt x="148060" y="93852"/>
                </a:cubicBezTo>
                <a:cubicBezTo>
                  <a:pt x="150693" y="105754"/>
                  <a:pt x="154571" y="117346"/>
                  <a:pt x="159632" y="128436"/>
                </a:cubicBezTo>
                <a:cubicBezTo>
                  <a:pt x="167661" y="146381"/>
                  <a:pt x="176984" y="163719"/>
                  <a:pt x="187528" y="180312"/>
                </a:cubicBezTo>
                <a:cubicBezTo>
                  <a:pt x="198441" y="198215"/>
                  <a:pt x="211552" y="214682"/>
                  <a:pt x="226556" y="229328"/>
                </a:cubicBezTo>
                <a:cubicBezTo>
                  <a:pt x="238678" y="241094"/>
                  <a:pt x="252340" y="251159"/>
                  <a:pt x="267168" y="259248"/>
                </a:cubicBezTo>
                <a:close/>
              </a:path>
            </a:pathLst>
          </a:custGeom>
          <a:solidFill>
            <a:schemeClr val="tx2"/>
          </a:solidFill>
          <a:ln w="436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39101C7-2B89-B6E8-B8F9-018F87A9C9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0474" y="2575712"/>
            <a:ext cx="650748" cy="65074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1FA0211-F9D1-D758-202C-71EC52B79E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8208" y="2587563"/>
            <a:ext cx="627046" cy="6270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0399B-ED1D-89AE-F4BA-5AF7BA6DAB0F}"/>
              </a:ext>
            </a:extLst>
          </p:cNvPr>
          <p:cNvSpPr/>
          <p:nvPr/>
        </p:nvSpPr>
        <p:spPr>
          <a:xfrm>
            <a:off x="479426" y="5256523"/>
            <a:ext cx="11233150" cy="51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noProof="0" dirty="0"/>
              <a:t>For an accurate diagnosis, PPIs should be withdrawn for at least 3 weeks prior to endoscopy*</a:t>
            </a:r>
          </a:p>
        </p:txBody>
      </p:sp>
    </p:spTree>
    <p:extLst>
      <p:ext uri="{BB962C8B-B14F-4D97-AF65-F5344CB8AC3E}">
        <p14:creationId xmlns:p14="http://schemas.microsoft.com/office/powerpoint/2010/main" val="117261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E21F5-47DA-B5D5-BE76-07138992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FF323-75B2-E272-A1E6-0CF4B289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 noProof="0"/>
              <a:t>Current recommendations for endoscopy in EoE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BCFF76FE-D454-D754-5CB0-AA8D6A7F3B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Images available from Michelon M, et al. </a:t>
            </a:r>
            <a:r>
              <a:rPr lang="en-US" sz="1000" i="1" dirty="0"/>
              <a:t>Allergies.</a:t>
            </a:r>
            <a:r>
              <a:rPr lang="en-US" sz="1000" dirty="0"/>
              <a:t> 2025;5:17</a:t>
            </a:r>
          </a:p>
          <a:p>
            <a:r>
              <a:rPr lang="en-US" sz="1000" dirty="0"/>
              <a:t>*This is not a recommendation in adult patients because of the low prevalence of EoE in these patients </a:t>
            </a:r>
          </a:p>
          <a:p>
            <a:r>
              <a:rPr lang="en-US" sz="1000" dirty="0"/>
              <a:t>EoE, eosinophilic esophagitis; EREFS, endoscopic reference score; GERD, gastroesophageal reflux disease; PPI, proton pump inhibitor</a:t>
            </a:r>
          </a:p>
          <a:p>
            <a:r>
              <a:rPr lang="en-US" sz="1000" dirty="0"/>
              <a:t>1. Dhar A, et al. </a:t>
            </a:r>
            <a:r>
              <a:rPr lang="en-US" sz="1000" i="1" dirty="0"/>
              <a:t>Gut.</a:t>
            </a:r>
            <a:r>
              <a:rPr lang="en-US" sz="1000" dirty="0"/>
              <a:t> 2022;71:1459–1487; 2. Dellon ES. </a:t>
            </a:r>
            <a:r>
              <a:rPr lang="en-US" sz="1000" i="1" dirty="0"/>
              <a:t>Clin Gastroenterol Hepatol. </a:t>
            </a:r>
            <a:r>
              <a:rPr lang="en-US" sz="1000" dirty="0"/>
              <a:t>2021;19:2489–2492.e1; 3. </a:t>
            </a:r>
            <a:r>
              <a:rPr lang="en-US" sz="1000" dirty="0" err="1"/>
              <a:t>Canakis</a:t>
            </a:r>
            <a:r>
              <a:rPr lang="en-US" sz="1000" dirty="0"/>
              <a:t> A, Dellon ES. </a:t>
            </a:r>
            <a:r>
              <a:rPr lang="en-US" sz="1000" i="1" dirty="0"/>
              <a:t>Dis Esophagus. </a:t>
            </a:r>
            <a:r>
              <a:rPr lang="en-US" sz="1000" dirty="0"/>
              <a:t>2025;38:doaf045;</a:t>
            </a:r>
            <a:br>
              <a:rPr lang="en-US" sz="1000" dirty="0"/>
            </a:br>
            <a:r>
              <a:rPr lang="en-US" sz="1000" dirty="0"/>
              <a:t>4. Ahuja N et al. </a:t>
            </a:r>
            <a:r>
              <a:rPr lang="en-US" sz="1000" i="1" dirty="0"/>
              <a:t>J </a:t>
            </a:r>
            <a:r>
              <a:rPr lang="en-US" sz="1000" i="1" dirty="0" err="1"/>
              <a:t>Pediatr</a:t>
            </a:r>
            <a:r>
              <a:rPr lang="en-US" sz="1000" i="1" dirty="0"/>
              <a:t> </a:t>
            </a:r>
            <a:r>
              <a:rPr lang="en-US" sz="1000" i="1" dirty="0" err="1"/>
              <a:t>Gastoenterol</a:t>
            </a:r>
            <a:r>
              <a:rPr lang="en-US" sz="1000" i="1" dirty="0"/>
              <a:t> </a:t>
            </a:r>
            <a:r>
              <a:rPr lang="en-US" sz="1000" i="1" dirty="0" err="1"/>
              <a:t>Nutr</a:t>
            </a:r>
            <a:r>
              <a:rPr lang="en-US" sz="1000" i="1" dirty="0"/>
              <a:t>. </a:t>
            </a:r>
            <a:r>
              <a:rPr lang="en-US" sz="1000" dirty="0"/>
              <a:t>2020;71:328–332; 5. Kia L, Hirano I. </a:t>
            </a:r>
            <a:r>
              <a:rPr lang="en-US" sz="1000" i="1" dirty="0"/>
              <a:t>Curr Opin Gastroenterol. </a:t>
            </a:r>
            <a:r>
              <a:rPr lang="en-US" sz="1000" dirty="0"/>
              <a:t>2016;32:325–311; 6. Dellon ES. </a:t>
            </a:r>
            <a:r>
              <a:rPr lang="en-US" sz="1000" i="1" dirty="0"/>
              <a:t>Am J Gastroenterol. </a:t>
            </a:r>
            <a:r>
              <a:rPr lang="en-US" sz="1000" dirty="0"/>
              <a:t>2025;120:31–59;</a:t>
            </a:r>
            <a:br>
              <a:rPr lang="en-US" sz="1000" dirty="0"/>
            </a:br>
            <a:r>
              <a:rPr lang="en-US" sz="1000" dirty="0"/>
              <a:t>7. Michelon M, et al. </a:t>
            </a:r>
            <a:r>
              <a:rPr lang="en-US" sz="1000" i="1" dirty="0"/>
              <a:t>Allergies.</a:t>
            </a:r>
            <a:r>
              <a:rPr lang="en-US" sz="1000" dirty="0"/>
              <a:t> 2025;5:17.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A7D38-409C-C86B-DF32-DB2365006425}"/>
              </a:ext>
            </a:extLst>
          </p:cNvPr>
          <p:cNvSpPr/>
          <p:nvPr/>
        </p:nvSpPr>
        <p:spPr>
          <a:xfrm>
            <a:off x="480980" y="4045451"/>
            <a:ext cx="5395664" cy="1701299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1049F-24D9-F53D-0D4A-7E56882EF1FC}"/>
              </a:ext>
            </a:extLst>
          </p:cNvPr>
          <p:cNvSpPr/>
          <p:nvPr/>
        </p:nvSpPr>
        <p:spPr>
          <a:xfrm>
            <a:off x="469033" y="1414678"/>
            <a:ext cx="5404335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600" b="1" noProof="0">
                <a:solidFill>
                  <a:srgbClr val="FFFFFF"/>
                </a:solidFill>
              </a:rPr>
              <a:t>Adult patients</a:t>
            </a:r>
            <a:r>
              <a:rPr lang="en-US" sz="1600" b="1" baseline="30000" noProof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FCF0E-A034-46BA-BB82-828D7E76BDAE}"/>
              </a:ext>
            </a:extLst>
          </p:cNvPr>
          <p:cNvSpPr/>
          <p:nvPr/>
        </p:nvSpPr>
        <p:spPr>
          <a:xfrm>
            <a:off x="472495" y="3995790"/>
            <a:ext cx="5404335" cy="45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600" b="1" noProof="0" dirty="0">
                <a:solidFill>
                  <a:srgbClr val="FFFFFF"/>
                </a:solidFill>
              </a:rPr>
              <a:t>Pediatric patients</a:t>
            </a:r>
            <a:r>
              <a:rPr lang="en-US" sz="1600" b="1" baseline="30000" noProof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A01F0-EDAB-6441-879E-79D93099098E}"/>
              </a:ext>
            </a:extLst>
          </p:cNvPr>
          <p:cNvSpPr/>
          <p:nvPr/>
        </p:nvSpPr>
        <p:spPr>
          <a:xfrm>
            <a:off x="480980" y="1581285"/>
            <a:ext cx="5391791" cy="2242196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E3A7B7-AF4F-7C43-5101-63F59050728F}"/>
              </a:ext>
            </a:extLst>
          </p:cNvPr>
          <p:cNvSpPr/>
          <p:nvPr/>
        </p:nvSpPr>
        <p:spPr>
          <a:xfrm>
            <a:off x="547688" y="1954627"/>
            <a:ext cx="52566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  <a:t>All adult patients undergoing endoscopy should have esophageal biopsies taken if: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/>
              <a:t>They have endoscopic signs associated with EoE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/>
              <a:t>Symptoms of dysphagia or food bolus obstruction, with a normal-looking esophagus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  <a:t>Patients with food bolus obstruction should receive an urgent referral for an endoscopy, or as an emergency, depending on the clinical presentation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B8D9C-D62E-49AA-7E53-F36D03F04E84}"/>
              </a:ext>
            </a:extLst>
          </p:cNvPr>
          <p:cNvSpPr/>
          <p:nvPr/>
        </p:nvSpPr>
        <p:spPr>
          <a:xfrm>
            <a:off x="547688" y="4565201"/>
            <a:ext cx="5246185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7655" indent="-287655">
              <a:spcBef>
                <a:spcPts val="300"/>
              </a:spcBef>
              <a:spcAft>
                <a:spcPts val="300"/>
              </a:spcAft>
              <a:buClr>
                <a:srgbClr val="12839E"/>
              </a:buClr>
              <a:buSzPct val="100000"/>
              <a:buBlip>
                <a:blip r:embed="rId3"/>
              </a:buBlip>
            </a:pPr>
            <a:r>
              <a:rPr lang="en-US" sz="1300" dirty="0">
                <a:ea typeface="Roboto"/>
                <a:cs typeface="Calibri"/>
              </a:rPr>
              <a:t>Due</a:t>
            </a:r>
            <a:r>
              <a:rPr lang="en-US" sz="1300" noProof="0" dirty="0">
                <a:ea typeface="Roboto"/>
                <a:cs typeface="Calibri"/>
              </a:rPr>
              <a:t> to the non-specific presenting symptoms of EoE in children, all children with upper gastrointestinal symptoms requiring an endoscopy should have esophageal biopsies taken to potentially diagnose EoE</a:t>
            </a:r>
          </a:p>
          <a:p>
            <a:pPr marL="287655" indent="-287655">
              <a:spcBef>
                <a:spcPts val="300"/>
              </a:spcBef>
              <a:spcAft>
                <a:spcPts val="300"/>
              </a:spcAft>
              <a:buClr>
                <a:srgbClr val="12839E"/>
              </a:buClr>
              <a:buSzPct val="100000"/>
              <a:buBlip>
                <a:blip r:embed="rId3"/>
              </a:buBlip>
            </a:pPr>
            <a:r>
              <a:rPr lang="en-US" sz="1300" noProof="0" dirty="0">
                <a:ea typeface="Roboto"/>
                <a:cs typeface="Calibri"/>
              </a:rPr>
              <a:t>Endoscopy and biopsies should be undertaken to exclude EoE</a:t>
            </a:r>
            <a:b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300" noProof="0" dirty="0">
                <a:ea typeface="Roboto"/>
                <a:cs typeface="Calibri"/>
              </a:rPr>
              <a:t>in children </a:t>
            </a:r>
            <a:r>
              <a:rPr lang="en-GB" sz="1300" noProof="0" dirty="0">
                <a:ea typeface="Roboto"/>
                <a:cs typeface="Calibri"/>
              </a:rPr>
              <a:t>with symptoms of GERD who are refractory to PPIs</a:t>
            </a:r>
            <a:r>
              <a:rPr lang="en-US" sz="1300" noProof="0" dirty="0">
                <a:ea typeface="Roboto"/>
                <a:cs typeface="Calibri"/>
              </a:rPr>
              <a:t>*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99E6A3-1487-E869-B340-EAD26730BCBE}"/>
              </a:ext>
            </a:extLst>
          </p:cNvPr>
          <p:cNvSpPr>
            <a:spLocks noChangeAspect="1"/>
          </p:cNvSpPr>
          <p:nvPr/>
        </p:nvSpPr>
        <p:spPr>
          <a:xfrm>
            <a:off x="373276" y="3877864"/>
            <a:ext cx="691822" cy="691822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98653B-86CB-2799-AD1F-04CE0E6076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187" y="3845775"/>
            <a:ext cx="756000" cy="756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2F160AB-1BBC-0B18-8DD0-B8BB3306EE5D}"/>
              </a:ext>
            </a:extLst>
          </p:cNvPr>
          <p:cNvSpPr/>
          <p:nvPr/>
        </p:nvSpPr>
        <p:spPr>
          <a:xfrm>
            <a:off x="365839" y="1302767"/>
            <a:ext cx="691822" cy="69182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Freeform: Shape 58">
            <a:extLst>
              <a:ext uri="{FF2B5EF4-FFF2-40B4-BE49-F238E27FC236}">
                <a16:creationId xmlns:a16="http://schemas.microsoft.com/office/drawing/2014/main" id="{E0C0E40D-7E9B-9F69-84B3-6F2FB7879B2A}"/>
              </a:ext>
            </a:extLst>
          </p:cNvPr>
          <p:cNvSpPr/>
          <p:nvPr/>
        </p:nvSpPr>
        <p:spPr>
          <a:xfrm>
            <a:off x="575397" y="1419852"/>
            <a:ext cx="279165" cy="457653"/>
          </a:xfrm>
          <a:custGeom>
            <a:avLst/>
            <a:gdLst>
              <a:gd name="connsiteX0" fmla="*/ 452704 w 522849"/>
              <a:gd name="connsiteY0" fmla="*/ 549465 h 917108"/>
              <a:gd name="connsiteX1" fmla="*/ 362755 w 522849"/>
              <a:gd name="connsiteY1" fmla="*/ 515734 h 917108"/>
              <a:gd name="connsiteX2" fmla="*/ 347628 w 522849"/>
              <a:gd name="connsiteY2" fmla="*/ 493905 h 917108"/>
              <a:gd name="connsiteX3" fmla="*/ 347628 w 522849"/>
              <a:gd name="connsiteY3" fmla="*/ 477973 h 917108"/>
              <a:gd name="connsiteX4" fmla="*/ 435242 w 522849"/>
              <a:gd name="connsiteY4" fmla="*/ 327135 h 917108"/>
              <a:gd name="connsiteX5" fmla="*/ 435242 w 522849"/>
              <a:gd name="connsiteY5" fmla="*/ 261425 h 917108"/>
              <a:gd name="connsiteX6" fmla="*/ 368293 w 522849"/>
              <a:gd name="connsiteY6" fmla="*/ 124495 h 917108"/>
              <a:gd name="connsiteX7" fmla="*/ 369531 w 522849"/>
              <a:gd name="connsiteY7" fmla="*/ 108103 h 917108"/>
              <a:gd name="connsiteX8" fmla="*/ 261427 w 522849"/>
              <a:gd name="connsiteY8" fmla="*/ 0 h 917108"/>
              <a:gd name="connsiteX9" fmla="*/ 153321 w 522849"/>
              <a:gd name="connsiteY9" fmla="*/ 108103 h 917108"/>
              <a:gd name="connsiteX10" fmla="*/ 154603 w 522849"/>
              <a:gd name="connsiteY10" fmla="*/ 124462 h 917108"/>
              <a:gd name="connsiteX11" fmla="*/ 87611 w 522849"/>
              <a:gd name="connsiteY11" fmla="*/ 261425 h 917108"/>
              <a:gd name="connsiteX12" fmla="*/ 87611 w 522849"/>
              <a:gd name="connsiteY12" fmla="*/ 327135 h 917108"/>
              <a:gd name="connsiteX13" fmla="*/ 175224 w 522849"/>
              <a:gd name="connsiteY13" fmla="*/ 477970 h 917108"/>
              <a:gd name="connsiteX14" fmla="*/ 175224 w 522849"/>
              <a:gd name="connsiteY14" fmla="*/ 493903 h 917108"/>
              <a:gd name="connsiteX15" fmla="*/ 160095 w 522849"/>
              <a:gd name="connsiteY15" fmla="*/ 515732 h 917108"/>
              <a:gd name="connsiteX16" fmla="*/ 70145 w 522849"/>
              <a:gd name="connsiteY16" fmla="*/ 549463 h 917108"/>
              <a:gd name="connsiteX17" fmla="*/ 0 w 522849"/>
              <a:gd name="connsiteY17" fmla="*/ 650686 h 917108"/>
              <a:gd name="connsiteX18" fmla="*/ 0 w 522849"/>
              <a:gd name="connsiteY18" fmla="*/ 896613 h 917108"/>
              <a:gd name="connsiteX19" fmla="*/ 20493 w 522849"/>
              <a:gd name="connsiteY19" fmla="*/ 917105 h 917108"/>
              <a:gd name="connsiteX20" fmla="*/ 40986 w 522849"/>
              <a:gd name="connsiteY20" fmla="*/ 896613 h 917108"/>
              <a:gd name="connsiteX21" fmla="*/ 40986 w 522849"/>
              <a:gd name="connsiteY21" fmla="*/ 650686 h 917108"/>
              <a:gd name="connsiteX22" fmla="*/ 41813 w 522849"/>
              <a:gd name="connsiteY22" fmla="*/ 640273 h 917108"/>
              <a:gd name="connsiteX23" fmla="*/ 74367 w 522849"/>
              <a:gd name="connsiteY23" fmla="*/ 672829 h 917108"/>
              <a:gd name="connsiteX24" fmla="*/ 87611 w 522849"/>
              <a:gd name="connsiteY24" fmla="*/ 704803 h 917108"/>
              <a:gd name="connsiteX25" fmla="*/ 87611 w 522849"/>
              <a:gd name="connsiteY25" fmla="*/ 896615 h 917108"/>
              <a:gd name="connsiteX26" fmla="*/ 108103 w 522849"/>
              <a:gd name="connsiteY26" fmla="*/ 917108 h 917108"/>
              <a:gd name="connsiteX27" fmla="*/ 128596 w 522849"/>
              <a:gd name="connsiteY27" fmla="*/ 896615 h 917108"/>
              <a:gd name="connsiteX28" fmla="*/ 128596 w 522849"/>
              <a:gd name="connsiteY28" fmla="*/ 704803 h 917108"/>
              <a:gd name="connsiteX29" fmla="*/ 103349 w 522849"/>
              <a:gd name="connsiteY29" fmla="*/ 643850 h 917108"/>
              <a:gd name="connsiteX30" fmla="*/ 61762 w 522849"/>
              <a:gd name="connsiteY30" fmla="*/ 602263 h 917108"/>
              <a:gd name="connsiteX31" fmla="*/ 84537 w 522849"/>
              <a:gd name="connsiteY31" fmla="*/ 587844 h 917108"/>
              <a:gd name="connsiteX32" fmla="*/ 158699 w 522849"/>
              <a:gd name="connsiteY32" fmla="*/ 560034 h 917108"/>
              <a:gd name="connsiteX33" fmla="*/ 240935 w 522849"/>
              <a:gd name="connsiteY33" fmla="*/ 642268 h 917108"/>
              <a:gd name="connsiteX34" fmla="*/ 240935 w 522849"/>
              <a:gd name="connsiteY34" fmla="*/ 896615 h 917108"/>
              <a:gd name="connsiteX35" fmla="*/ 261427 w 522849"/>
              <a:gd name="connsiteY35" fmla="*/ 917108 h 917108"/>
              <a:gd name="connsiteX36" fmla="*/ 281920 w 522849"/>
              <a:gd name="connsiteY36" fmla="*/ 896615 h 917108"/>
              <a:gd name="connsiteX37" fmla="*/ 281920 w 522849"/>
              <a:gd name="connsiteY37" fmla="*/ 642268 h 917108"/>
              <a:gd name="connsiteX38" fmla="*/ 364154 w 522849"/>
              <a:gd name="connsiteY38" fmla="*/ 560034 h 917108"/>
              <a:gd name="connsiteX39" fmla="*/ 438313 w 522849"/>
              <a:gd name="connsiteY39" fmla="*/ 587844 h 917108"/>
              <a:gd name="connsiteX40" fmla="*/ 461090 w 522849"/>
              <a:gd name="connsiteY40" fmla="*/ 602263 h 917108"/>
              <a:gd name="connsiteX41" fmla="*/ 419500 w 522849"/>
              <a:gd name="connsiteY41" fmla="*/ 643850 h 917108"/>
              <a:gd name="connsiteX42" fmla="*/ 394253 w 522849"/>
              <a:gd name="connsiteY42" fmla="*/ 704803 h 917108"/>
              <a:gd name="connsiteX43" fmla="*/ 394253 w 522849"/>
              <a:gd name="connsiteY43" fmla="*/ 896615 h 917108"/>
              <a:gd name="connsiteX44" fmla="*/ 414746 w 522849"/>
              <a:gd name="connsiteY44" fmla="*/ 917108 h 917108"/>
              <a:gd name="connsiteX45" fmla="*/ 435239 w 522849"/>
              <a:gd name="connsiteY45" fmla="*/ 896615 h 917108"/>
              <a:gd name="connsiteX46" fmla="*/ 435239 w 522849"/>
              <a:gd name="connsiteY46" fmla="*/ 704803 h 917108"/>
              <a:gd name="connsiteX47" fmla="*/ 448483 w 522849"/>
              <a:gd name="connsiteY47" fmla="*/ 672829 h 917108"/>
              <a:gd name="connsiteX48" fmla="*/ 481036 w 522849"/>
              <a:gd name="connsiteY48" fmla="*/ 640276 h 917108"/>
              <a:gd name="connsiteX49" fmla="*/ 481864 w 522849"/>
              <a:gd name="connsiteY49" fmla="*/ 650689 h 917108"/>
              <a:gd name="connsiteX50" fmla="*/ 481864 w 522849"/>
              <a:gd name="connsiteY50" fmla="*/ 896615 h 917108"/>
              <a:gd name="connsiteX51" fmla="*/ 502357 w 522849"/>
              <a:gd name="connsiteY51" fmla="*/ 917108 h 917108"/>
              <a:gd name="connsiteX52" fmla="*/ 522849 w 522849"/>
              <a:gd name="connsiteY52" fmla="*/ 896615 h 917108"/>
              <a:gd name="connsiteX53" fmla="*/ 522849 w 522849"/>
              <a:gd name="connsiteY53" fmla="*/ 650689 h 917108"/>
              <a:gd name="connsiteX54" fmla="*/ 452704 w 522849"/>
              <a:gd name="connsiteY54" fmla="*/ 549465 h 917108"/>
              <a:gd name="connsiteX55" fmla="*/ 261427 w 522849"/>
              <a:gd name="connsiteY55" fmla="*/ 40986 h 917108"/>
              <a:gd name="connsiteX56" fmla="*/ 328160 w 522849"/>
              <a:gd name="connsiteY56" fmla="*/ 100956 h 917108"/>
              <a:gd name="connsiteX57" fmla="*/ 261425 w 522849"/>
              <a:gd name="connsiteY57" fmla="*/ 87613 h 917108"/>
              <a:gd name="connsiteX58" fmla="*/ 194692 w 522849"/>
              <a:gd name="connsiteY58" fmla="*/ 100956 h 917108"/>
              <a:gd name="connsiteX59" fmla="*/ 261427 w 522849"/>
              <a:gd name="connsiteY59" fmla="*/ 40986 h 917108"/>
              <a:gd name="connsiteX60" fmla="*/ 128599 w 522849"/>
              <a:gd name="connsiteY60" fmla="*/ 261427 h 917108"/>
              <a:gd name="connsiteX61" fmla="*/ 261427 w 522849"/>
              <a:gd name="connsiteY61" fmla="*/ 128599 h 917108"/>
              <a:gd name="connsiteX62" fmla="*/ 394256 w 522849"/>
              <a:gd name="connsiteY62" fmla="*/ 261427 h 917108"/>
              <a:gd name="connsiteX63" fmla="*/ 394256 w 522849"/>
              <a:gd name="connsiteY63" fmla="*/ 283931 h 917108"/>
              <a:gd name="connsiteX64" fmla="*/ 206261 w 522849"/>
              <a:gd name="connsiteY64" fmla="*/ 221953 h 917108"/>
              <a:gd name="connsiteX65" fmla="*/ 189987 w 522849"/>
              <a:gd name="connsiteY65" fmla="*/ 219849 h 917108"/>
              <a:gd name="connsiteX66" fmla="*/ 177388 w 522849"/>
              <a:gd name="connsiteY66" fmla="*/ 230360 h 917108"/>
              <a:gd name="connsiteX67" fmla="*/ 128599 w 522849"/>
              <a:gd name="connsiteY67" fmla="*/ 273742 h 917108"/>
              <a:gd name="connsiteX68" fmla="*/ 128599 w 522849"/>
              <a:gd name="connsiteY68" fmla="*/ 261427 h 917108"/>
              <a:gd name="connsiteX69" fmla="*/ 128596 w 522849"/>
              <a:gd name="connsiteY69" fmla="*/ 327135 h 917108"/>
              <a:gd name="connsiteX70" fmla="*/ 128596 w 522849"/>
              <a:gd name="connsiteY70" fmla="*/ 319187 h 917108"/>
              <a:gd name="connsiteX71" fmla="*/ 202474 w 522849"/>
              <a:gd name="connsiteY71" fmla="*/ 266660 h 917108"/>
              <a:gd name="connsiteX72" fmla="*/ 394253 w 522849"/>
              <a:gd name="connsiteY72" fmla="*/ 325012 h 917108"/>
              <a:gd name="connsiteX73" fmla="*/ 394253 w 522849"/>
              <a:gd name="connsiteY73" fmla="*/ 327135 h 917108"/>
              <a:gd name="connsiteX74" fmla="*/ 261425 w 522849"/>
              <a:gd name="connsiteY74" fmla="*/ 459964 h 917108"/>
              <a:gd name="connsiteX75" fmla="*/ 128596 w 522849"/>
              <a:gd name="connsiteY75" fmla="*/ 327135 h 917108"/>
              <a:gd name="connsiteX76" fmla="*/ 261427 w 522849"/>
              <a:gd name="connsiteY76" fmla="*/ 604796 h 917108"/>
              <a:gd name="connsiteX77" fmla="*/ 196618 w 522849"/>
              <a:gd name="connsiteY77" fmla="*/ 539990 h 917108"/>
              <a:gd name="connsiteX78" fmla="*/ 216171 w 522849"/>
              <a:gd name="connsiteY78" fmla="*/ 494936 h 917108"/>
              <a:gd name="connsiteX79" fmla="*/ 261427 w 522849"/>
              <a:gd name="connsiteY79" fmla="*/ 500949 h 917108"/>
              <a:gd name="connsiteX80" fmla="*/ 306681 w 522849"/>
              <a:gd name="connsiteY80" fmla="*/ 494936 h 917108"/>
              <a:gd name="connsiteX81" fmla="*/ 326234 w 522849"/>
              <a:gd name="connsiteY81" fmla="*/ 539990 h 917108"/>
              <a:gd name="connsiteX82" fmla="*/ 261427 w 522849"/>
              <a:gd name="connsiteY82" fmla="*/ 604796 h 91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22849" h="917108">
                <a:moveTo>
                  <a:pt x="452704" y="549465"/>
                </a:moveTo>
                <a:lnTo>
                  <a:pt x="362755" y="515734"/>
                </a:lnTo>
                <a:cubicBezTo>
                  <a:pt x="353705" y="512341"/>
                  <a:pt x="347628" y="503570"/>
                  <a:pt x="347628" y="493905"/>
                </a:cubicBezTo>
                <a:lnTo>
                  <a:pt x="347628" y="477973"/>
                </a:lnTo>
                <a:cubicBezTo>
                  <a:pt x="399917" y="447974"/>
                  <a:pt x="435242" y="391619"/>
                  <a:pt x="435242" y="327135"/>
                </a:cubicBezTo>
                <a:lnTo>
                  <a:pt x="435242" y="261425"/>
                </a:lnTo>
                <a:cubicBezTo>
                  <a:pt x="435242" y="205859"/>
                  <a:pt x="409000" y="156335"/>
                  <a:pt x="368293" y="124495"/>
                </a:cubicBezTo>
                <a:cubicBezTo>
                  <a:pt x="369115" y="119085"/>
                  <a:pt x="369531" y="113593"/>
                  <a:pt x="369531" y="108103"/>
                </a:cubicBezTo>
                <a:cubicBezTo>
                  <a:pt x="369531" y="48494"/>
                  <a:pt x="321034" y="0"/>
                  <a:pt x="261427" y="0"/>
                </a:cubicBezTo>
                <a:cubicBezTo>
                  <a:pt x="201818" y="0"/>
                  <a:pt x="153321" y="48497"/>
                  <a:pt x="153321" y="108103"/>
                </a:cubicBezTo>
                <a:cubicBezTo>
                  <a:pt x="153321" y="113593"/>
                  <a:pt x="153783" y="119060"/>
                  <a:pt x="154603" y="124462"/>
                </a:cubicBezTo>
                <a:cubicBezTo>
                  <a:pt x="113871" y="156302"/>
                  <a:pt x="87611" y="205837"/>
                  <a:pt x="87611" y="261425"/>
                </a:cubicBezTo>
                <a:lnTo>
                  <a:pt x="87611" y="327135"/>
                </a:lnTo>
                <a:cubicBezTo>
                  <a:pt x="87611" y="391619"/>
                  <a:pt x="122935" y="447972"/>
                  <a:pt x="175224" y="477970"/>
                </a:cubicBezTo>
                <a:lnTo>
                  <a:pt x="175224" y="493903"/>
                </a:lnTo>
                <a:cubicBezTo>
                  <a:pt x="175224" y="503567"/>
                  <a:pt x="169144" y="512341"/>
                  <a:pt x="160095" y="515732"/>
                </a:cubicBezTo>
                <a:lnTo>
                  <a:pt x="70145" y="549463"/>
                </a:lnTo>
                <a:cubicBezTo>
                  <a:pt x="28190" y="565201"/>
                  <a:pt x="0" y="605878"/>
                  <a:pt x="0" y="650686"/>
                </a:cubicBezTo>
                <a:lnTo>
                  <a:pt x="0" y="896613"/>
                </a:lnTo>
                <a:cubicBezTo>
                  <a:pt x="0" y="907930"/>
                  <a:pt x="9175" y="917105"/>
                  <a:pt x="20493" y="917105"/>
                </a:cubicBezTo>
                <a:cubicBezTo>
                  <a:pt x="31810" y="917105"/>
                  <a:pt x="40986" y="907930"/>
                  <a:pt x="40986" y="896613"/>
                </a:cubicBezTo>
                <a:lnTo>
                  <a:pt x="40986" y="650686"/>
                </a:lnTo>
                <a:cubicBezTo>
                  <a:pt x="40986" y="647164"/>
                  <a:pt x="41270" y="643686"/>
                  <a:pt x="41813" y="640273"/>
                </a:cubicBezTo>
                <a:lnTo>
                  <a:pt x="74367" y="672829"/>
                </a:lnTo>
                <a:cubicBezTo>
                  <a:pt x="82908" y="681370"/>
                  <a:pt x="87611" y="692726"/>
                  <a:pt x="87611" y="704803"/>
                </a:cubicBezTo>
                <a:lnTo>
                  <a:pt x="87611" y="896615"/>
                </a:lnTo>
                <a:cubicBezTo>
                  <a:pt x="87611" y="907933"/>
                  <a:pt x="96786" y="917108"/>
                  <a:pt x="108103" y="917108"/>
                </a:cubicBezTo>
                <a:cubicBezTo>
                  <a:pt x="119421" y="917108"/>
                  <a:pt x="128596" y="907933"/>
                  <a:pt x="128596" y="896615"/>
                </a:cubicBezTo>
                <a:lnTo>
                  <a:pt x="128596" y="704803"/>
                </a:lnTo>
                <a:cubicBezTo>
                  <a:pt x="128596" y="681780"/>
                  <a:pt x="119631" y="660132"/>
                  <a:pt x="103349" y="643850"/>
                </a:cubicBezTo>
                <a:lnTo>
                  <a:pt x="61762" y="602263"/>
                </a:lnTo>
                <a:cubicBezTo>
                  <a:pt x="68200" y="596071"/>
                  <a:pt x="75883" y="591088"/>
                  <a:pt x="84537" y="587844"/>
                </a:cubicBezTo>
                <a:lnTo>
                  <a:pt x="158699" y="560034"/>
                </a:lnTo>
                <a:lnTo>
                  <a:pt x="240935" y="642268"/>
                </a:lnTo>
                <a:lnTo>
                  <a:pt x="240935" y="896615"/>
                </a:lnTo>
                <a:cubicBezTo>
                  <a:pt x="240935" y="907933"/>
                  <a:pt x="250110" y="917108"/>
                  <a:pt x="261427" y="917108"/>
                </a:cubicBezTo>
                <a:cubicBezTo>
                  <a:pt x="272745" y="917108"/>
                  <a:pt x="281920" y="907933"/>
                  <a:pt x="281920" y="896615"/>
                </a:cubicBezTo>
                <a:lnTo>
                  <a:pt x="281920" y="642268"/>
                </a:lnTo>
                <a:lnTo>
                  <a:pt x="364154" y="560034"/>
                </a:lnTo>
                <a:lnTo>
                  <a:pt x="438313" y="587844"/>
                </a:lnTo>
                <a:cubicBezTo>
                  <a:pt x="446966" y="591090"/>
                  <a:pt x="454650" y="596074"/>
                  <a:pt x="461090" y="602263"/>
                </a:cubicBezTo>
                <a:lnTo>
                  <a:pt x="419500" y="643850"/>
                </a:lnTo>
                <a:cubicBezTo>
                  <a:pt x="403221" y="660132"/>
                  <a:pt x="394253" y="681780"/>
                  <a:pt x="394253" y="704803"/>
                </a:cubicBezTo>
                <a:lnTo>
                  <a:pt x="394253" y="896615"/>
                </a:lnTo>
                <a:cubicBezTo>
                  <a:pt x="394253" y="907933"/>
                  <a:pt x="403429" y="917108"/>
                  <a:pt x="414746" y="917108"/>
                </a:cubicBezTo>
                <a:cubicBezTo>
                  <a:pt x="426064" y="917108"/>
                  <a:pt x="435239" y="907933"/>
                  <a:pt x="435239" y="896615"/>
                </a:cubicBezTo>
                <a:lnTo>
                  <a:pt x="435239" y="704803"/>
                </a:lnTo>
                <a:cubicBezTo>
                  <a:pt x="435239" y="692726"/>
                  <a:pt x="439941" y="681370"/>
                  <a:pt x="448483" y="672829"/>
                </a:cubicBezTo>
                <a:lnTo>
                  <a:pt x="481036" y="640276"/>
                </a:lnTo>
                <a:cubicBezTo>
                  <a:pt x="481577" y="643688"/>
                  <a:pt x="481864" y="647167"/>
                  <a:pt x="481864" y="650689"/>
                </a:cubicBezTo>
                <a:lnTo>
                  <a:pt x="481864" y="896615"/>
                </a:lnTo>
                <a:cubicBezTo>
                  <a:pt x="481864" y="907933"/>
                  <a:pt x="491039" y="917108"/>
                  <a:pt x="502357" y="917108"/>
                </a:cubicBezTo>
                <a:cubicBezTo>
                  <a:pt x="513674" y="917108"/>
                  <a:pt x="522849" y="907933"/>
                  <a:pt x="522849" y="896615"/>
                </a:cubicBezTo>
                <a:lnTo>
                  <a:pt x="522849" y="650689"/>
                </a:lnTo>
                <a:cubicBezTo>
                  <a:pt x="522849" y="605878"/>
                  <a:pt x="494662" y="565201"/>
                  <a:pt x="452704" y="549465"/>
                </a:cubicBezTo>
                <a:close/>
                <a:moveTo>
                  <a:pt x="261427" y="40986"/>
                </a:moveTo>
                <a:cubicBezTo>
                  <a:pt x="296022" y="40986"/>
                  <a:pt x="324581" y="67295"/>
                  <a:pt x="328160" y="100956"/>
                </a:cubicBezTo>
                <a:cubicBezTo>
                  <a:pt x="307599" y="92373"/>
                  <a:pt x="285060" y="87613"/>
                  <a:pt x="261425" y="87613"/>
                </a:cubicBezTo>
                <a:cubicBezTo>
                  <a:pt x="237790" y="87613"/>
                  <a:pt x="215250" y="92373"/>
                  <a:pt x="194692" y="100956"/>
                </a:cubicBezTo>
                <a:cubicBezTo>
                  <a:pt x="198274" y="67295"/>
                  <a:pt x="226833" y="40986"/>
                  <a:pt x="261427" y="40986"/>
                </a:cubicBezTo>
                <a:close/>
                <a:moveTo>
                  <a:pt x="128599" y="261427"/>
                </a:moveTo>
                <a:cubicBezTo>
                  <a:pt x="128596" y="188184"/>
                  <a:pt x="188184" y="128599"/>
                  <a:pt x="261427" y="128599"/>
                </a:cubicBezTo>
                <a:cubicBezTo>
                  <a:pt x="334669" y="128599"/>
                  <a:pt x="394256" y="188186"/>
                  <a:pt x="394256" y="261427"/>
                </a:cubicBezTo>
                <a:lnTo>
                  <a:pt x="394256" y="283931"/>
                </a:lnTo>
                <a:cubicBezTo>
                  <a:pt x="298844" y="276701"/>
                  <a:pt x="207231" y="222532"/>
                  <a:pt x="206261" y="221953"/>
                </a:cubicBezTo>
                <a:cubicBezTo>
                  <a:pt x="201365" y="219016"/>
                  <a:pt x="195468" y="218253"/>
                  <a:pt x="189987" y="219849"/>
                </a:cubicBezTo>
                <a:cubicBezTo>
                  <a:pt x="184506" y="221445"/>
                  <a:pt x="179940" y="225254"/>
                  <a:pt x="177388" y="230360"/>
                </a:cubicBezTo>
                <a:cubicBezTo>
                  <a:pt x="168142" y="248853"/>
                  <a:pt x="147029" y="263816"/>
                  <a:pt x="128599" y="273742"/>
                </a:cubicBezTo>
                <a:lnTo>
                  <a:pt x="128599" y="261427"/>
                </a:lnTo>
                <a:close/>
                <a:moveTo>
                  <a:pt x="128596" y="327135"/>
                </a:moveTo>
                <a:lnTo>
                  <a:pt x="128596" y="319187"/>
                </a:lnTo>
                <a:cubicBezTo>
                  <a:pt x="147414" y="311061"/>
                  <a:pt x="180858" y="293831"/>
                  <a:pt x="202474" y="266660"/>
                </a:cubicBezTo>
                <a:cubicBezTo>
                  <a:pt x="235850" y="284128"/>
                  <a:pt x="312695" y="319643"/>
                  <a:pt x="394253" y="325012"/>
                </a:cubicBezTo>
                <a:lnTo>
                  <a:pt x="394253" y="327135"/>
                </a:lnTo>
                <a:cubicBezTo>
                  <a:pt x="394253" y="400377"/>
                  <a:pt x="334666" y="459964"/>
                  <a:pt x="261425" y="459964"/>
                </a:cubicBezTo>
                <a:cubicBezTo>
                  <a:pt x="188184" y="459964"/>
                  <a:pt x="128596" y="400379"/>
                  <a:pt x="128596" y="327135"/>
                </a:cubicBezTo>
                <a:close/>
                <a:moveTo>
                  <a:pt x="261427" y="604796"/>
                </a:moveTo>
                <a:lnTo>
                  <a:pt x="196618" y="539990"/>
                </a:lnTo>
                <a:cubicBezTo>
                  <a:pt x="208589" y="528322"/>
                  <a:pt x="215890" y="512193"/>
                  <a:pt x="216171" y="494936"/>
                </a:cubicBezTo>
                <a:cubicBezTo>
                  <a:pt x="230609" y="498835"/>
                  <a:pt x="245771" y="500949"/>
                  <a:pt x="261427" y="500949"/>
                </a:cubicBezTo>
                <a:cubicBezTo>
                  <a:pt x="277081" y="500949"/>
                  <a:pt x="292243" y="498835"/>
                  <a:pt x="306681" y="494936"/>
                </a:cubicBezTo>
                <a:cubicBezTo>
                  <a:pt x="306962" y="512193"/>
                  <a:pt x="314263" y="528325"/>
                  <a:pt x="326234" y="539990"/>
                </a:cubicBezTo>
                <a:lnTo>
                  <a:pt x="261427" y="604796"/>
                </a:ln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9CE6B3-E8F3-8324-6850-110E4311530A}"/>
              </a:ext>
            </a:extLst>
          </p:cNvPr>
          <p:cNvSpPr/>
          <p:nvPr/>
        </p:nvSpPr>
        <p:spPr>
          <a:xfrm>
            <a:off x="6166239" y="3471863"/>
            <a:ext cx="5544755" cy="2274887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4D6E4-4250-3E37-DC03-37ECA05060EC}"/>
              </a:ext>
            </a:extLst>
          </p:cNvPr>
          <p:cNvSpPr/>
          <p:nvPr/>
        </p:nvSpPr>
        <p:spPr>
          <a:xfrm>
            <a:off x="6172249" y="1879685"/>
            <a:ext cx="5538746" cy="150227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E18A4-2874-750C-B895-3E2AC6502AB8}"/>
              </a:ext>
            </a:extLst>
          </p:cNvPr>
          <p:cNvSpPr/>
          <p:nvPr/>
        </p:nvSpPr>
        <p:spPr>
          <a:xfrm>
            <a:off x="6242050" y="2130880"/>
            <a:ext cx="53991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12839E"/>
              </a:buClr>
              <a:buSzPct val="100000"/>
              <a:buBlip>
                <a:blip r:embed="rId3"/>
              </a:buBlip>
            </a:pPr>
            <a: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  <a:t>Endoscopic features of EoE, including edema, strictures and narrowing, can be difficult to detect and assess during endoscopy, particularly</a:t>
            </a:r>
            <a:b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  <a:t>if not severe</a:t>
            </a:r>
            <a:r>
              <a:rPr lang="en-US" sz="13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2,3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Clr>
                <a:srgbClr val="12839E"/>
              </a:buClr>
              <a:buSzPct val="100000"/>
              <a:buBlip>
                <a:blip r:embed="rId3"/>
              </a:buBlip>
            </a:pPr>
            <a:r>
              <a:rPr lang="en-US" sz="1300" noProof="0" dirty="0">
                <a:ea typeface="Roboto" panose="02000000000000000000" pitchFamily="2" charset="0"/>
                <a:cs typeface="Calibri" panose="020F0502020204030204" pitchFamily="34" charset="0"/>
              </a:rPr>
              <a:t>Endoscopist should look for subtle findings during the procedure, using EREFS to identify and grade the key endoscopic features of EoE</a:t>
            </a:r>
            <a:r>
              <a:rPr lang="en-US" sz="13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2,4–6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A63083-F7EB-BE60-0DB3-3F94A8E7B781}"/>
              </a:ext>
            </a:extLst>
          </p:cNvPr>
          <p:cNvSpPr/>
          <p:nvPr/>
        </p:nvSpPr>
        <p:spPr>
          <a:xfrm>
            <a:off x="6338888" y="1406586"/>
            <a:ext cx="5372131" cy="698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66700" lvl="0" algn="ctr">
              <a:defRPr/>
            </a:pPr>
            <a:r>
              <a:rPr lang="en-US" sz="1400" b="1" noProof="0" dirty="0">
                <a:solidFill>
                  <a:srgbClr val="FFFFFF"/>
                </a:solidFill>
              </a:rPr>
              <a:t>Repeat endoscopies and esophageal biopsies should be</a:t>
            </a:r>
            <a:br>
              <a:rPr lang="en-US" sz="1400" b="1" noProof="0" dirty="0">
                <a:solidFill>
                  <a:srgbClr val="FFFFFF"/>
                </a:solidFill>
              </a:rPr>
            </a:br>
            <a:r>
              <a:rPr lang="en-US" sz="1400" b="1" noProof="0" dirty="0">
                <a:solidFill>
                  <a:srgbClr val="FFFFFF"/>
                </a:solidFill>
              </a:rPr>
              <a:t>considered in all patients where there is a high suspicion of an</a:t>
            </a:r>
            <a:br>
              <a:rPr lang="en-US" sz="1400" b="1" noProof="0" dirty="0">
                <a:solidFill>
                  <a:srgbClr val="FFFFFF"/>
                </a:solidFill>
              </a:rPr>
            </a:br>
            <a:r>
              <a:rPr lang="en-US" sz="1400" b="1" noProof="0" dirty="0">
                <a:solidFill>
                  <a:srgbClr val="FFFFFF"/>
                </a:solidFill>
              </a:rPr>
              <a:t>EoE diagnosis, but whose initial histology was not diagnostic</a:t>
            </a:r>
            <a:r>
              <a:rPr lang="en-US" sz="1400" b="1" baseline="30000" noProof="0" dirty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1BDA02-099D-DB90-577A-4FA6CBCC31C7}"/>
              </a:ext>
            </a:extLst>
          </p:cNvPr>
          <p:cNvGrpSpPr/>
          <p:nvPr/>
        </p:nvGrpSpPr>
        <p:grpSpPr>
          <a:xfrm>
            <a:off x="6005988" y="1410438"/>
            <a:ext cx="691200" cy="691200"/>
            <a:chOff x="9592308" y="1412875"/>
            <a:chExt cx="691822" cy="6918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04AFF-0EEB-AA00-5136-DC6ADFEB5835}"/>
                </a:ext>
              </a:extLst>
            </p:cNvPr>
            <p:cNvSpPr/>
            <p:nvPr/>
          </p:nvSpPr>
          <p:spPr>
            <a:xfrm>
              <a:off x="9592308" y="1412875"/>
              <a:ext cx="691822" cy="691822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CCFE53D-AB89-D335-8103-C5BB13D3F1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25049" y="1545617"/>
              <a:ext cx="426342" cy="42634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BCD1575-3787-20D9-B93E-80186ADA07BB}"/>
              </a:ext>
            </a:extLst>
          </p:cNvPr>
          <p:cNvSpPr txBox="1"/>
          <p:nvPr/>
        </p:nvSpPr>
        <p:spPr>
          <a:xfrm>
            <a:off x="6081189" y="5292272"/>
            <a:ext cx="292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noProof="0" dirty="0"/>
              <a:t>Patient with edema (characterized by </a:t>
            </a:r>
            <a:br>
              <a:rPr lang="en-US" sz="1200" noProof="0" dirty="0"/>
            </a:br>
            <a:r>
              <a:rPr lang="en-US" sz="1200" noProof="0" dirty="0"/>
              <a:t>loss of vascular pattern) and rings</a:t>
            </a:r>
            <a:r>
              <a:rPr lang="en-US" sz="1200" baseline="30000" noProof="0" dirty="0"/>
              <a:t>7</a:t>
            </a:r>
            <a:r>
              <a:rPr lang="en-US" sz="1200" noProof="0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3C1DA5-139B-B540-8B76-24123A27C795}"/>
              </a:ext>
            </a:extLst>
          </p:cNvPr>
          <p:cNvSpPr txBox="1"/>
          <p:nvPr/>
        </p:nvSpPr>
        <p:spPr>
          <a:xfrm>
            <a:off x="8928597" y="5292273"/>
            <a:ext cx="282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noProof="0" dirty="0"/>
              <a:t>Patient with edema and rings causing narrowing of the esophagus (stricture)</a:t>
            </a:r>
            <a:r>
              <a:rPr lang="en-US" sz="1200" baseline="30000" noProof="0" dirty="0"/>
              <a:t>7</a:t>
            </a:r>
            <a:r>
              <a:rPr lang="en-US" sz="1200" noProof="0" dirty="0"/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FD7453-3974-D07B-5666-7DDA5E37F5B2}"/>
              </a:ext>
            </a:extLst>
          </p:cNvPr>
          <p:cNvGrpSpPr/>
          <p:nvPr/>
        </p:nvGrpSpPr>
        <p:grpSpPr>
          <a:xfrm>
            <a:off x="6497614" y="3556479"/>
            <a:ext cx="2143667" cy="1735200"/>
            <a:chOff x="6501926" y="3705394"/>
            <a:chExt cx="2143667" cy="17352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4C24E8-4A58-6E7F-9F24-85D151986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926" y="3705394"/>
              <a:ext cx="2143667" cy="17352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111DA4-4B0A-62AC-F657-C91CD0A4FAC6}"/>
                </a:ext>
              </a:extLst>
            </p:cNvPr>
            <p:cNvSpPr/>
            <p:nvPr/>
          </p:nvSpPr>
          <p:spPr>
            <a:xfrm>
              <a:off x="6517823" y="3705394"/>
              <a:ext cx="132619" cy="1408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51BA156-BB13-3994-1A78-6E96A45DC828}"/>
              </a:ext>
            </a:extLst>
          </p:cNvPr>
          <p:cNvGrpSpPr/>
          <p:nvPr/>
        </p:nvGrpSpPr>
        <p:grpSpPr>
          <a:xfrm>
            <a:off x="9220891" y="3557665"/>
            <a:ext cx="2158728" cy="1735200"/>
            <a:chOff x="9225203" y="3706580"/>
            <a:chExt cx="2158728" cy="17352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AAE624-F9F8-1918-2FD3-F72AF6AA3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203" y="3706580"/>
              <a:ext cx="2158728" cy="173520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91786F-C1A5-E2D2-7016-425FDCB4B5C9}"/>
                </a:ext>
              </a:extLst>
            </p:cNvPr>
            <p:cNvSpPr/>
            <p:nvPr/>
          </p:nvSpPr>
          <p:spPr>
            <a:xfrm>
              <a:off x="9229965" y="3707775"/>
              <a:ext cx="132619" cy="1408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9766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463A-4D98-2D7C-ADBF-46A3B654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 noProof="0"/>
              <a:t>Considerations when performing endoscopy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674448-4E8E-7B2D-F130-12A071F93E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000" dirty="0"/>
              <a:t>*PICK-UP-STRICS score can be used to help predict which patients may have strictures prior to endoscopy and is made up of the following clinical factors: age, symptom length prior to EoE diagnosis, presence or absence of dysphagia, food impaction, or abdominal pain</a:t>
            </a:r>
            <a:r>
              <a:rPr lang="en-GB" sz="1000" baseline="30000" dirty="0"/>
              <a:t>2</a:t>
            </a:r>
            <a:endParaRPr lang="en-US" sz="1000" baseline="30000" dirty="0"/>
          </a:p>
          <a:p>
            <a:r>
              <a:rPr lang="en-US" sz="1000" dirty="0"/>
              <a:t>EoE, eosinophilic esophagitis; EREFS, endoscopic reference score</a:t>
            </a:r>
          </a:p>
          <a:p>
            <a:r>
              <a:rPr lang="en-US" sz="1000" dirty="0"/>
              <a:t>1. Dellon ES</a:t>
            </a:r>
            <a:r>
              <a:rPr lang="en-US" sz="1000" i="1" dirty="0"/>
              <a:t>. Clin Gastroenterol Hepatol. </a:t>
            </a:r>
            <a:r>
              <a:rPr lang="en-US" sz="1000" dirty="0"/>
              <a:t>2021;19:2489–2492.e1; 2. </a:t>
            </a:r>
            <a:r>
              <a:rPr lang="en-US" sz="1000" dirty="0" err="1"/>
              <a:t>Canakis</a:t>
            </a:r>
            <a:r>
              <a:rPr lang="en-US" sz="1000" dirty="0"/>
              <a:t> A, Dellon ES. </a:t>
            </a:r>
            <a:r>
              <a:rPr lang="en-US" sz="1000" i="1" dirty="0"/>
              <a:t>Dis Esophagus. </a:t>
            </a:r>
            <a:r>
              <a:rPr lang="en-US" sz="1000" dirty="0"/>
              <a:t>2025;38</a:t>
            </a:r>
            <a:r>
              <a:rPr lang="en-US" sz="1000"/>
              <a:t>:doaf045; 3</a:t>
            </a:r>
            <a:r>
              <a:rPr lang="en-US" sz="1000" dirty="0"/>
              <a:t>. Dellon ES. </a:t>
            </a:r>
            <a:r>
              <a:rPr lang="en-US" sz="1000" i="1" dirty="0"/>
              <a:t>Am J Gastroenterol. </a:t>
            </a:r>
            <a:r>
              <a:rPr lang="en-US" sz="1000" dirty="0"/>
              <a:t>2025;120:31–59.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8078A-5A69-0010-48B5-2AB93DA520C8}"/>
              </a:ext>
            </a:extLst>
          </p:cNvPr>
          <p:cNvSpPr/>
          <p:nvPr/>
        </p:nvSpPr>
        <p:spPr>
          <a:xfrm>
            <a:off x="479425" y="1671750"/>
            <a:ext cx="11233150" cy="4099426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t"/>
          <a:lstStyle/>
          <a:p>
            <a:pPr>
              <a:buClr>
                <a:srgbClr val="12839E"/>
              </a:buClr>
              <a:buSzPct val="125000"/>
            </a:pPr>
            <a:endParaRPr lang="en-US" sz="12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7870E-7C33-4869-2594-69DAE34EB8D3}"/>
              </a:ext>
            </a:extLst>
          </p:cNvPr>
          <p:cNvSpPr/>
          <p:nvPr/>
        </p:nvSpPr>
        <p:spPr>
          <a:xfrm>
            <a:off x="479425" y="1412875"/>
            <a:ext cx="11233150" cy="66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b="1" noProof="0" dirty="0"/>
              <a:t>The following recommendations should be considered for an optimal examination of the esophagus</a:t>
            </a:r>
            <a:br>
              <a:rPr lang="en-US" b="1" noProof="0" dirty="0"/>
            </a:br>
            <a:r>
              <a:rPr lang="en-US" b="1" noProof="0" dirty="0"/>
              <a:t>and accurate monitoring of endoscopic features of EoE</a:t>
            </a:r>
            <a:r>
              <a:rPr lang="en-US" b="1" baseline="30000" noProof="0" dirty="0"/>
              <a:t>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C5C449-44D7-99EC-6997-4638512B9406}"/>
              </a:ext>
            </a:extLst>
          </p:cNvPr>
          <p:cNvSpPr/>
          <p:nvPr/>
        </p:nvSpPr>
        <p:spPr>
          <a:xfrm>
            <a:off x="479426" y="2093246"/>
            <a:ext cx="1123315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Allow sufficient time at each endoscopy to fully assess and photograph all findings</a:t>
            </a:r>
            <a:r>
              <a:rPr lang="en-US" sz="14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The presence or absence of all findings should be recorded using EREFS at each endoscopy to qualify the severity of disease</a:t>
            </a:r>
            <a:r>
              <a:rPr lang="en-US" sz="14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It is important to carry out a careful endoscopy, with full insufflation and washing of debris, including saliva, mucous and blood</a:t>
            </a:r>
            <a:r>
              <a:rPr lang="en-US" sz="14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Full insufflation allows for the accurate assessment and recording of the EREFS; insufficient insufflation and clearance of saliva or other debris can obscure</a:t>
            </a:r>
            <a:b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EoE-related findings and hinder the evaluation of strictures</a:t>
            </a:r>
            <a:r>
              <a:rPr lang="en-US" sz="12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1,2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The esophagus should be fully examined on insertion of the scope, before the upper examination is completed; advancing the endoscope or performing</a:t>
            </a:r>
            <a:b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therapeutics too early can falsify the EREFS</a:t>
            </a:r>
            <a:r>
              <a:rPr lang="en-US" sz="12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indent="-2880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An assessment should also be made for signs of </a:t>
            </a:r>
            <a:r>
              <a:rPr lang="en-US" sz="1400" noProof="0" dirty="0" err="1">
                <a:ea typeface="Roboto" panose="02000000000000000000" pitchFamily="2" charset="0"/>
                <a:cs typeface="Calibri" panose="020F0502020204030204" pitchFamily="34" charset="0"/>
              </a:rPr>
              <a:t>fibrostenosis</a:t>
            </a:r>
            <a:r>
              <a:rPr lang="en-US" sz="1400" noProof="0" dirty="0">
                <a:ea typeface="Roboto" panose="02000000000000000000" pitchFamily="2" charset="0"/>
                <a:cs typeface="Calibri" panose="020F0502020204030204" pitchFamily="34" charset="0"/>
              </a:rPr>
              <a:t> at each endoscopy</a:t>
            </a:r>
            <a:r>
              <a:rPr lang="en-US" sz="14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rgbClr val="28ABE1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Strictures are commonly missed in patients with EoE during endoscopy, with a low sensitivity (25%) in recognizing diameters of </a:t>
            </a:r>
            <a:b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less than 15 mm compared with barium </a:t>
            </a:r>
            <a:r>
              <a:rPr lang="en-US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esophagrams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; PICK-UP-STRICS score can be used to aid clinical suspicion of EoE</a:t>
            </a:r>
            <a:r>
              <a:rPr lang="en-US" sz="12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US" sz="1200" dirty="0">
                <a:ea typeface="Roboto" panose="02000000000000000000" pitchFamily="2" charset="0"/>
                <a:cs typeface="Calibri" panose="020F0502020204030204" pitchFamily="34" charset="0"/>
              </a:rPr>
              <a:t>*</a:t>
            </a:r>
            <a:endParaRPr lang="en-US" sz="1200" noProof="0" dirty="0"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rgbClr val="28ABE1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Other signs that could indicate the presence of strictures include the sensation of resistance of the scope during the examination and the passage of the endoscope</a:t>
            </a:r>
            <a:b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over an unidentified stricture causing mucosal trauma, which should prompt reassessment</a:t>
            </a:r>
            <a:r>
              <a:rPr lang="en-US" sz="12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rgbClr val="28ABE1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If a regular upper endoscope can pass without resistance or mucosal trauma, this indicates an esophageal diameter of 9–10 mm at minimum</a:t>
            </a:r>
            <a:r>
              <a:rPr lang="en-US" sz="12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rgbClr val="28ABE1"/>
              </a:buClr>
              <a:buFont typeface="Arial" panose="020B0604020202020204" pitchFamily="34" charset="0"/>
              <a:buChar char="•"/>
            </a:pPr>
            <a:r>
              <a:rPr lang="en-GB" sz="1200" noProof="0" dirty="0" err="1">
                <a:ea typeface="Roboto" panose="02000000000000000000" pitchFamily="2" charset="0"/>
                <a:cs typeface="Calibri" panose="020F0502020204030204" pitchFamily="34" charset="0"/>
              </a:rPr>
              <a:t>Esophageal</a:t>
            </a:r>
            <a:r>
              <a:rPr lang="en-GB" sz="1200" noProof="0" dirty="0">
                <a:ea typeface="Roboto" panose="02000000000000000000" pitchFamily="2" charset="0"/>
                <a:cs typeface="Calibri" panose="020F0502020204030204" pitchFamily="34" charset="0"/>
              </a:rPr>
              <a:t> distensibility can be measured using an endoluminal functional lumen imaging probe (EndoFLIP). </a:t>
            </a:r>
            <a:r>
              <a:rPr lang="en-US" sz="1200" noProof="0" dirty="0">
                <a:ea typeface="Roboto" panose="02000000000000000000" pitchFamily="2" charset="0"/>
                <a:cs typeface="Calibri" panose="020F0502020204030204" pitchFamily="34" charset="0"/>
              </a:rPr>
              <a:t>This has been found to have increased sensitivity for detecting fibrotic changes (eg strictures and distensibility) in the esophagus and should be considering when assessing for signs of fibrostenosis</a:t>
            </a:r>
            <a:r>
              <a:rPr lang="en-US" sz="1200" baseline="30000" noProof="0" dirty="0">
                <a:ea typeface="Roboto" panose="02000000000000000000" pitchFamily="2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1857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D3A15-3060-335C-F433-B85C0A08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1A30052-BDBA-AA73-87FF-31F0064D4AF2}"/>
              </a:ext>
            </a:extLst>
          </p:cNvPr>
          <p:cNvSpPr/>
          <p:nvPr/>
        </p:nvSpPr>
        <p:spPr>
          <a:xfrm>
            <a:off x="479425" y="1892300"/>
            <a:ext cx="6016625" cy="3876675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t"/>
          <a:lstStyle/>
          <a:p>
            <a:pPr marL="288000" indent="-288000">
              <a:spcBef>
                <a:spcPts val="600"/>
              </a:spcBef>
              <a:buBlip>
                <a:blip r:embed="rId3"/>
              </a:buBlip>
            </a:pP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Following stricture identification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Dilation with a bougie or balloon can be pursued based on operator experience, stricture characteristics and goals of dilation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</a:rPr>
              <a:t>Progressively larger dilator sizes should be pursued until there is a good dilation effect (</a:t>
            </a:r>
            <a:r>
              <a:rPr lang="en-US" sz="1200" noProof="0" dirty="0" err="1">
                <a:solidFill>
                  <a:schemeClr val="tx1"/>
                </a:solidFill>
              </a:rPr>
              <a:t>ie</a:t>
            </a:r>
            <a:r>
              <a:rPr lang="en-US" sz="1200" noProof="0" dirty="0">
                <a:solidFill>
                  <a:schemeClr val="tx1"/>
                </a:solidFill>
              </a:rPr>
              <a:t> an intentional mucosal disruption); a diameter of 16–18 mm should be achieved but this may take several sessions to achieve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If no obvious stricture is identified but clinical suspicion remains high, cautious dilation, working up to 16–18 mm, can be pursued</a:t>
            </a:r>
          </a:p>
          <a:p>
            <a:pPr marL="288000" indent="-288000">
              <a:spcBef>
                <a:spcPts val="600"/>
              </a:spcBef>
              <a:buBlip>
                <a:blip r:embed="rId3"/>
              </a:buBlip>
            </a:pP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If used in appropriately selected patients and combined with</a:t>
            </a:r>
            <a:b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anti-inflammatory medication, endoscopic dilation can offer</a:t>
            </a:r>
            <a:b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4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improvements in dysphagia</a:t>
            </a:r>
          </a:p>
          <a:p>
            <a:pPr marL="539750" lvl="1" indent="-2730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However, several</a:t>
            </a:r>
            <a:r>
              <a:rPr lang="en-US" sz="1200" noProof="0" dirty="0">
                <a:solidFill>
                  <a:srgbClr val="FF0000"/>
                </a:solidFill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procedures may be needed, and post-dilation</a:t>
            </a:r>
            <a:r>
              <a:rPr lang="en-US" sz="120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noProof="0" dirty="0">
                <a:solidFill>
                  <a:schemeClr val="tx1"/>
                </a:solidFill>
                <a:ea typeface="Roboto" panose="02000000000000000000" pitchFamily="2" charset="0"/>
                <a:cs typeface="Calibri" panose="020F0502020204030204" pitchFamily="34" charset="0"/>
              </a:rPr>
              <a:t>discomfort is experienced in the majority of patients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16D3A9-59C6-BDB2-F2DA-49DAF1BC36AA}"/>
              </a:ext>
            </a:extLst>
          </p:cNvPr>
          <p:cNvSpPr/>
          <p:nvPr/>
        </p:nvSpPr>
        <p:spPr>
          <a:xfrm>
            <a:off x="6783368" y="1421940"/>
            <a:ext cx="4928463" cy="4347035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26177-8016-C90D-21C4-32059B4C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 noProof="0" dirty="0"/>
              <a:t>Importance of dilation in the management</a:t>
            </a:r>
            <a:br>
              <a:rPr lang="en-US" noProof="0" dirty="0"/>
            </a:br>
            <a:r>
              <a:rPr lang="en-US" noProof="0" dirty="0"/>
              <a:t>of </a:t>
            </a:r>
            <a:r>
              <a:rPr lang="en-US" noProof="0" dirty="0" err="1"/>
              <a:t>fibrostenotic</a:t>
            </a:r>
            <a:r>
              <a:rPr lang="en-US" noProof="0" dirty="0"/>
              <a:t> EoE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9131228-1CCD-8976-BD89-6C4E55FF9D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000" dirty="0"/>
              <a:t>Images available from Michelon M, et al. </a:t>
            </a:r>
            <a:r>
              <a:rPr lang="en-US" sz="1000" i="1" dirty="0"/>
              <a:t>Allergies.</a:t>
            </a:r>
            <a:r>
              <a:rPr lang="en-US" sz="1000" dirty="0"/>
              <a:t> 2025;5:17</a:t>
            </a:r>
          </a:p>
          <a:p>
            <a:r>
              <a:rPr lang="en-US" sz="1000" dirty="0"/>
              <a:t>EoE, eosinophilic esophagitis</a:t>
            </a:r>
          </a:p>
          <a:p>
            <a:r>
              <a:rPr lang="en-US" sz="1000" dirty="0"/>
              <a:t>1. </a:t>
            </a:r>
            <a:r>
              <a:rPr lang="en-US" sz="1000" dirty="0" err="1"/>
              <a:t>Canakis</a:t>
            </a:r>
            <a:r>
              <a:rPr lang="en-US" sz="1000" dirty="0"/>
              <a:t> A, Dellon ES. </a:t>
            </a:r>
            <a:r>
              <a:rPr lang="en-US" sz="1000" i="1" dirty="0"/>
              <a:t>Dis Esophagus. </a:t>
            </a:r>
            <a:r>
              <a:rPr lang="en-US" sz="1000" dirty="0"/>
              <a:t>2025;38:doaf045; 2. Michelon M, et al. </a:t>
            </a:r>
            <a:r>
              <a:rPr lang="en-US" sz="1000" i="1" dirty="0"/>
              <a:t>Allergies. </a:t>
            </a:r>
            <a:r>
              <a:rPr lang="en-US" sz="1000" dirty="0"/>
              <a:t>2025;5:17.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8B23F0-248C-7922-E0D0-20FDB85928C3}"/>
              </a:ext>
            </a:extLst>
          </p:cNvPr>
          <p:cNvSpPr/>
          <p:nvPr/>
        </p:nvSpPr>
        <p:spPr>
          <a:xfrm>
            <a:off x="9199561" y="3889897"/>
            <a:ext cx="2404223" cy="176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noProof="0" dirty="0">
                <a:solidFill>
                  <a:schemeClr val="tx1"/>
                </a:solidFill>
              </a:rPr>
              <a:t>a) </a:t>
            </a:r>
            <a:r>
              <a:rPr lang="en-US" sz="1200" noProof="0" dirty="0">
                <a:solidFill>
                  <a:schemeClr val="tx1"/>
                </a:solidFill>
              </a:rPr>
              <a:t>Endoscopic image of EoE, showing edema, rings and stenosis of the esophagus</a:t>
            </a:r>
          </a:p>
          <a:p>
            <a:pPr>
              <a:spcAft>
                <a:spcPts val="600"/>
              </a:spcAft>
            </a:pPr>
            <a:r>
              <a:rPr lang="en-US" sz="1200" b="1" noProof="0" dirty="0">
                <a:solidFill>
                  <a:schemeClr val="tx1"/>
                </a:solidFill>
              </a:rPr>
              <a:t>b) </a:t>
            </a:r>
            <a:r>
              <a:rPr lang="en-US" sz="1200" noProof="0" dirty="0">
                <a:solidFill>
                  <a:schemeClr val="tx1"/>
                </a:solidFill>
              </a:rPr>
              <a:t>Endoscopic dilation performed</a:t>
            </a:r>
            <a:br>
              <a:rPr lang="en-US" sz="1200" noProof="0" dirty="0">
                <a:solidFill>
                  <a:schemeClr val="tx1"/>
                </a:solidFill>
              </a:rPr>
            </a:br>
            <a:r>
              <a:rPr lang="en-US" sz="1200" noProof="0" dirty="0">
                <a:solidFill>
                  <a:schemeClr val="tx1"/>
                </a:solidFill>
              </a:rPr>
              <a:t>with a multi-size dilation balloon</a:t>
            </a:r>
            <a:endParaRPr lang="en-US" sz="12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b="1" noProof="0" dirty="0">
                <a:solidFill>
                  <a:schemeClr val="tx1"/>
                </a:solidFill>
              </a:rPr>
              <a:t>c) E</a:t>
            </a:r>
            <a:r>
              <a:rPr lang="en-US" sz="1200" noProof="0" dirty="0">
                <a:solidFill>
                  <a:schemeClr val="tx1"/>
                </a:solidFill>
              </a:rPr>
              <a:t>sophageal mucosal tearing, indicating the effectiveness of</a:t>
            </a:r>
            <a:br>
              <a:rPr lang="en-US" sz="1200" noProof="0" dirty="0">
                <a:solidFill>
                  <a:schemeClr val="tx1"/>
                </a:solidFill>
              </a:rPr>
            </a:br>
            <a:r>
              <a:rPr lang="en-US" sz="1200" noProof="0" dirty="0">
                <a:solidFill>
                  <a:schemeClr val="tx1"/>
                </a:solidFill>
              </a:rPr>
              <a:t>the dilation</a:t>
            </a:r>
            <a:endParaRPr lang="en-US" sz="1200" baseline="30000" noProof="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F74E2E-94FD-1294-4B9C-BA8925EA7BC2}"/>
              </a:ext>
            </a:extLst>
          </p:cNvPr>
          <p:cNvGrpSpPr/>
          <p:nvPr/>
        </p:nvGrpSpPr>
        <p:grpSpPr>
          <a:xfrm>
            <a:off x="6815890" y="1883883"/>
            <a:ext cx="2363806" cy="1888680"/>
            <a:chOff x="7793414" y="1841020"/>
            <a:chExt cx="2363806" cy="18886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57DC83-13B8-DC80-FB73-44DB3B644B17}"/>
                </a:ext>
              </a:extLst>
            </p:cNvPr>
            <p:cNvGrpSpPr/>
            <p:nvPr/>
          </p:nvGrpSpPr>
          <p:grpSpPr>
            <a:xfrm>
              <a:off x="7844781" y="1939073"/>
              <a:ext cx="2312439" cy="1790627"/>
              <a:chOff x="7749669" y="1918742"/>
              <a:chExt cx="2312439" cy="1790627"/>
            </a:xfrm>
          </p:grpSpPr>
          <p:pic>
            <p:nvPicPr>
              <p:cNvPr id="23" name="Content Placeholder 5" descr="A close-up of a tube&#10;&#10;AI-generated content may be incorrect.">
                <a:extLst>
                  <a:ext uri="{FF2B5EF4-FFF2-40B4-BE49-F238E27FC236}">
                    <a16:creationId xmlns:a16="http://schemas.microsoft.com/office/drawing/2014/main" id="{7966275A-0CC4-AEED-0C08-160FE4B3B8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201"/>
              <a:stretch>
                <a:fillRect/>
              </a:stretch>
            </p:blipFill>
            <p:spPr>
              <a:xfrm>
                <a:off x="7749669" y="1918743"/>
                <a:ext cx="2312439" cy="1790626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898AA51-DAD6-DD7C-0487-018C7DFF29F5}"/>
                  </a:ext>
                </a:extLst>
              </p:cNvPr>
              <p:cNvSpPr/>
              <p:nvPr/>
            </p:nvSpPr>
            <p:spPr>
              <a:xfrm>
                <a:off x="7803820" y="1918742"/>
                <a:ext cx="92601" cy="2019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noProof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8D7997-4E99-2013-355C-D749975D9A4A}"/>
                </a:ext>
              </a:extLst>
            </p:cNvPr>
            <p:cNvSpPr txBox="1"/>
            <p:nvPr/>
          </p:nvSpPr>
          <p:spPr>
            <a:xfrm>
              <a:off x="7793414" y="1841020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698875-6813-89AF-DAAB-C40F4872B572}"/>
              </a:ext>
            </a:extLst>
          </p:cNvPr>
          <p:cNvGrpSpPr/>
          <p:nvPr/>
        </p:nvGrpSpPr>
        <p:grpSpPr>
          <a:xfrm>
            <a:off x="9226604" y="1925319"/>
            <a:ext cx="2377180" cy="1852006"/>
            <a:chOff x="6623821" y="3698907"/>
            <a:chExt cx="2377180" cy="1852006"/>
          </a:xfrm>
        </p:grpSpPr>
        <p:pic>
          <p:nvPicPr>
            <p:cNvPr id="24" name="Content Placeholder 5" descr="A close-up of a tube&#10;&#10;AI-generated content may be incorrect.">
              <a:extLst>
                <a:ext uri="{FF2B5EF4-FFF2-40B4-BE49-F238E27FC236}">
                  <a16:creationId xmlns:a16="http://schemas.microsoft.com/office/drawing/2014/main" id="{EDBA851B-A0C4-57BD-9FC0-E8C7CD583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6" r="33605"/>
            <a:stretch>
              <a:fillRect/>
            </a:stretch>
          </p:blipFill>
          <p:spPr>
            <a:xfrm>
              <a:off x="6689302" y="3760288"/>
              <a:ext cx="2311699" cy="179062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8B631F-C425-648B-13C4-8E0159902738}"/>
                </a:ext>
              </a:extLst>
            </p:cNvPr>
            <p:cNvSpPr/>
            <p:nvPr/>
          </p:nvSpPr>
          <p:spPr>
            <a:xfrm>
              <a:off x="6712990" y="3760544"/>
              <a:ext cx="92601" cy="2019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BCDBB5-681C-D710-46CA-110EAA6B7F15}"/>
                </a:ext>
              </a:extLst>
            </p:cNvPr>
            <p:cNvSpPr txBox="1"/>
            <p:nvPr/>
          </p:nvSpPr>
          <p:spPr>
            <a:xfrm>
              <a:off x="6623821" y="369890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6A0CD7-6F73-4B2C-F2E1-6844B39564D0}"/>
              </a:ext>
            </a:extLst>
          </p:cNvPr>
          <p:cNvGrpSpPr/>
          <p:nvPr/>
        </p:nvGrpSpPr>
        <p:grpSpPr>
          <a:xfrm>
            <a:off x="6841691" y="3807343"/>
            <a:ext cx="2338005" cy="1848468"/>
            <a:chOff x="9122027" y="3683516"/>
            <a:chExt cx="2361947" cy="1867397"/>
          </a:xfrm>
        </p:grpSpPr>
        <p:pic>
          <p:nvPicPr>
            <p:cNvPr id="22" name="Content Placeholder 5" descr="A close-up of a tube&#10;&#10;AI-generated content may be incorrect.">
              <a:extLst>
                <a:ext uri="{FF2B5EF4-FFF2-40B4-BE49-F238E27FC236}">
                  <a16:creationId xmlns:a16="http://schemas.microsoft.com/office/drawing/2014/main" id="{FC06998E-46D1-1B78-0E3C-8A7F3257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32"/>
            <a:stretch>
              <a:fillRect/>
            </a:stretch>
          </p:blipFill>
          <p:spPr>
            <a:xfrm>
              <a:off x="9152587" y="3760288"/>
              <a:ext cx="2331387" cy="179062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2C1407-57D3-17E6-D369-F9D3AA552C3F}"/>
                </a:ext>
              </a:extLst>
            </p:cNvPr>
            <p:cNvSpPr/>
            <p:nvPr/>
          </p:nvSpPr>
          <p:spPr>
            <a:xfrm>
              <a:off x="9199963" y="3760287"/>
              <a:ext cx="92601" cy="2019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404314-4BB7-FBEC-5744-EAED0AAFD745}"/>
                </a:ext>
              </a:extLst>
            </p:cNvPr>
            <p:cNvSpPr txBox="1"/>
            <p:nvPr/>
          </p:nvSpPr>
          <p:spPr>
            <a:xfrm>
              <a:off x="9122027" y="3683516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55804E-711C-2524-9C65-85D5652D45BF}"/>
              </a:ext>
            </a:extLst>
          </p:cNvPr>
          <p:cNvSpPr/>
          <p:nvPr/>
        </p:nvSpPr>
        <p:spPr>
          <a:xfrm>
            <a:off x="479425" y="1421940"/>
            <a:ext cx="6016625" cy="47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noProof="0"/>
              <a:t>Management of fibrostenotic EoE</a:t>
            </a:r>
            <a:r>
              <a:rPr lang="en-US" sz="1600" b="1" baseline="30000" noProof="0"/>
              <a:t>1</a:t>
            </a:r>
            <a:endParaRPr lang="en-US" sz="1600" baseline="30000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5B731F-EFEE-1BD7-8C69-E3893018F344}"/>
              </a:ext>
            </a:extLst>
          </p:cNvPr>
          <p:cNvSpPr/>
          <p:nvPr/>
        </p:nvSpPr>
        <p:spPr>
          <a:xfrm>
            <a:off x="6783343" y="1421940"/>
            <a:ext cx="4929232" cy="47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noProof="0"/>
              <a:t>Endoscopic dilation procedure</a:t>
            </a:r>
            <a:r>
              <a:rPr lang="en-US" sz="1600" b="1" baseline="30000" noProof="0"/>
              <a:t>2</a:t>
            </a:r>
            <a:endParaRPr lang="en-US" sz="1600" baseline="30000" noProof="0"/>
          </a:p>
        </p:txBody>
      </p:sp>
    </p:spTree>
    <p:extLst>
      <p:ext uri="{BB962C8B-B14F-4D97-AF65-F5344CB8AC3E}">
        <p14:creationId xmlns:p14="http://schemas.microsoft.com/office/powerpoint/2010/main" val="2008544747"/>
      </p:ext>
    </p:extLst>
  </p:cSld>
  <p:clrMapOvr>
    <a:masterClrMapping/>
  </p:clrMapOvr>
</p:sld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818a267e187174811a86b0954e511f0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7b445fb931b7340559072efe8ded3f65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1C8E280F-F577-4616-8666-7576E43C56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34E612-9A59-4ECF-94C2-91F46F30E58E}">
  <ds:schemaRefs>
    <ds:schemaRef ds:uri="18ce686f-ec55-47ba-93ac-4e1affdd0871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39B4FA-95E8-4B50-B089-3688139C9A17}"/>
</file>

<file path=customXml/itemProps4.xml><?xml version="1.0" encoding="utf-8"?>
<ds:datastoreItem xmlns:ds="http://schemas.openxmlformats.org/officeDocument/2006/customXml" ds:itemID="{2B301489-AF2E-416A-ADCD-DBB07C61020C}"/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2054</Words>
  <Application>Microsoft Office PowerPoint</Application>
  <PresentationFormat>Widescreen</PresentationFormat>
  <Paragraphs>145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</vt:lpstr>
      <vt:lpstr>Roboto</vt:lpstr>
      <vt:lpstr>Times New Roman</vt:lpstr>
      <vt:lpstr>1_Master</vt:lpstr>
      <vt:lpstr>A deep dive into endoscopy Learn more about recommendations for endoscopy in patients with eosinophilic esophagitis (EoE) </vt:lpstr>
      <vt:lpstr>The diagnosis of EoE includes clinical assessment, endoscopy/histology and the exclusion of other disorders</vt:lpstr>
      <vt:lpstr>Endoscopy in EoE</vt:lpstr>
      <vt:lpstr>The EREFS allows quantified assessment and grading of the major endoscopic features of EoE1–3 </vt:lpstr>
      <vt:lpstr>General recommendations for endoscopy</vt:lpstr>
      <vt:lpstr>Current recommendations for endoscopy in EoE</vt:lpstr>
      <vt:lpstr>Considerations when performing endoscopy</vt:lpstr>
      <vt:lpstr>Importance of dilation in the management of fibrostenotic EoE</vt:lpstr>
    </vt:vector>
  </TitlesOfParts>
  <Company>Helios Global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Clark</dc:creator>
  <cp:lastModifiedBy>Jasmin Boyd</cp:lastModifiedBy>
  <cp:revision>4</cp:revision>
  <dcterms:created xsi:type="dcterms:W3CDTF">2025-10-03T09:44:57Z</dcterms:created>
  <dcterms:modified xsi:type="dcterms:W3CDTF">2026-05-05T08:25:53Z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  <property fmtid="{D5CDD505-2E9C-101B-9397-08002B2CF9AE}" pid="4" name="MSIP_Label_b387e451-72c8-4fc0-985a-fb25e0413282_Enabled">
    <vt:lpwstr>true</vt:lpwstr>
  </property>
  <property fmtid="{D5CDD505-2E9C-101B-9397-08002B2CF9AE}" pid="5" name="MSIP_Label_b387e451-72c8-4fc0-985a-fb25e0413282_SetDate">
    <vt:lpwstr>2026-03-11T14:51:53Z</vt:lpwstr>
  </property>
  <property fmtid="{D5CDD505-2E9C-101B-9397-08002B2CF9AE}" pid="6" name="MSIP_Label_b387e451-72c8-4fc0-985a-fb25e0413282_Method">
    <vt:lpwstr>Privileged</vt:lpwstr>
  </property>
  <property fmtid="{D5CDD505-2E9C-101B-9397-08002B2CF9AE}" pid="7" name="MSIP_Label_b387e451-72c8-4fc0-985a-fb25e0413282_Name">
    <vt:lpwstr>Internal Use Only Medical and Scientific Affairs</vt:lpwstr>
  </property>
  <property fmtid="{D5CDD505-2E9C-101B-9397-08002B2CF9AE}" pid="8" name="MSIP_Label_b387e451-72c8-4fc0-985a-fb25e0413282_SiteId">
    <vt:lpwstr>4b4266a6-1368-41af-ad5a-59eb634f7ad8</vt:lpwstr>
  </property>
  <property fmtid="{D5CDD505-2E9C-101B-9397-08002B2CF9AE}" pid="9" name="MSIP_Label_b387e451-72c8-4fc0-985a-fb25e0413282_ActionId">
    <vt:lpwstr>3569a9ce-e27f-4cc9-a832-6c00bd38194b</vt:lpwstr>
  </property>
  <property fmtid="{D5CDD505-2E9C-101B-9397-08002B2CF9AE}" pid="10" name="MSIP_Label_b387e451-72c8-4fc0-985a-fb25e0413282_ContentBits">
    <vt:lpwstr>2</vt:lpwstr>
  </property>
  <property fmtid="{D5CDD505-2E9C-101B-9397-08002B2CF9AE}" pid="11" name="MSIP_Label_b387e451-72c8-4fc0-985a-fb25e0413282_Tag">
    <vt:lpwstr>10, 0, 1, 1</vt:lpwstr>
  </property>
  <property fmtid="{D5CDD505-2E9C-101B-9397-08002B2CF9AE}" pid="12" name="ClassificationContentMarkingFooterLocations">
    <vt:lpwstr>1_Master:8\2_Master:6</vt:lpwstr>
  </property>
  <property fmtid="{D5CDD505-2E9C-101B-9397-08002B2CF9AE}" pid="13" name="ClassificationContentMarkingFooterText">
    <vt:lpwstr>Internal Use Only Medical and Scientific Affairs</vt:lpwstr>
  </property>
</Properties>
</file>